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4" r:id="rId5"/>
    <p:sldMasterId id="2147483759" r:id="rId6"/>
    <p:sldMasterId id="2147483777" r:id="rId7"/>
    <p:sldMasterId id="2147483791" r:id="rId8"/>
  </p:sldMasterIdLst>
  <p:notesMasterIdLst>
    <p:notesMasterId r:id="rId25"/>
  </p:notesMasterIdLst>
  <p:handoutMasterIdLst>
    <p:handoutMasterId r:id="rId26"/>
  </p:handoutMasterIdLst>
  <p:sldIdLst>
    <p:sldId id="1741" r:id="rId9"/>
    <p:sldId id="1763" r:id="rId10"/>
    <p:sldId id="1765" r:id="rId11"/>
    <p:sldId id="1770" r:id="rId12"/>
    <p:sldId id="1766" r:id="rId13"/>
    <p:sldId id="1767" r:id="rId14"/>
    <p:sldId id="1768" r:id="rId15"/>
    <p:sldId id="1771" r:id="rId16"/>
    <p:sldId id="1772" r:id="rId17"/>
    <p:sldId id="1774" r:id="rId18"/>
    <p:sldId id="1773" r:id="rId19"/>
    <p:sldId id="1775" r:id="rId20"/>
    <p:sldId id="1776" r:id="rId21"/>
    <p:sldId id="1160" r:id="rId22"/>
    <p:sldId id="1744" r:id="rId23"/>
    <p:sldId id="17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B4C"/>
    <a:srgbClr val="AF552F"/>
    <a:srgbClr val="B1362B"/>
    <a:srgbClr val="F5DE7C"/>
    <a:srgbClr val="21FF85"/>
    <a:srgbClr val="006B6A"/>
    <a:srgbClr val="FFFF00"/>
    <a:srgbClr val="FFFFFF"/>
    <a:srgbClr val="00B3A5"/>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6E9E9-51C4-4E9F-ACB1-109042323397}" v="13" dt="2025-09-29T08:12:49.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5"/>
    <p:restoredTop sz="94694"/>
  </p:normalViewPr>
  <p:slideViewPr>
    <p:cSldViewPr snapToGrid="0">
      <p:cViewPr varScale="1">
        <p:scale>
          <a:sx n="97" d="100"/>
          <a:sy n="97" d="100"/>
        </p:scale>
        <p:origin x="72" y="1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ockhart-Hawkins" userId="7cc802ce-db41-46b4-b85c-8418f1e77576" providerId="ADAL" clId="{9832018B-0B4B-4FE2-B95D-3876F1FE09B2}"/>
    <pc:docChg chg="delSld modSld">
      <pc:chgData name="David Lockhart-Hawkins" userId="7cc802ce-db41-46b4-b85c-8418f1e77576" providerId="ADAL" clId="{9832018B-0B4B-4FE2-B95D-3876F1FE09B2}" dt="2025-09-29T08:12:49.911" v="112"/>
      <pc:docMkLst>
        <pc:docMk/>
      </pc:docMkLst>
      <pc:sldChg chg="modSp mod">
        <pc:chgData name="David Lockhart-Hawkins" userId="7cc802ce-db41-46b4-b85c-8418f1e77576" providerId="ADAL" clId="{9832018B-0B4B-4FE2-B95D-3876F1FE09B2}" dt="2025-09-29T08:09:42.865" v="44" actId="20577"/>
        <pc:sldMkLst>
          <pc:docMk/>
          <pc:sldMk cId="2014658878" sldId="1741"/>
        </pc:sldMkLst>
        <pc:spChg chg="mod">
          <ac:chgData name="David Lockhart-Hawkins" userId="7cc802ce-db41-46b4-b85c-8418f1e77576" providerId="ADAL" clId="{9832018B-0B4B-4FE2-B95D-3876F1FE09B2}" dt="2025-09-29T08:09:42.865" v="44" actId="20577"/>
          <ac:spMkLst>
            <pc:docMk/>
            <pc:sldMk cId="2014658878" sldId="1741"/>
            <ac:spMk id="6" creationId="{77BF31DD-6664-CB1B-4C3A-90252068F6F4}"/>
          </ac:spMkLst>
        </pc:spChg>
        <pc:spChg chg="mod">
          <ac:chgData name="David Lockhart-Hawkins" userId="7cc802ce-db41-46b4-b85c-8418f1e77576" providerId="ADAL" clId="{9832018B-0B4B-4FE2-B95D-3876F1FE09B2}" dt="2025-09-29T08:09:32.694" v="21" actId="20577"/>
          <ac:spMkLst>
            <pc:docMk/>
            <pc:sldMk cId="2014658878" sldId="1741"/>
            <ac:spMk id="7" creationId="{BA91B173-BF76-15DD-52A6-DA45F459CBA3}"/>
          </ac:spMkLst>
        </pc:spChg>
      </pc:sldChg>
      <pc:sldChg chg="modSp">
        <pc:chgData name="David Lockhart-Hawkins" userId="7cc802ce-db41-46b4-b85c-8418f1e77576" providerId="ADAL" clId="{9832018B-0B4B-4FE2-B95D-3876F1FE09B2}" dt="2025-09-29T08:12:49.911" v="112"/>
        <pc:sldMkLst>
          <pc:docMk/>
          <pc:sldMk cId="2246349562" sldId="1744"/>
        </pc:sldMkLst>
        <pc:spChg chg="mod">
          <ac:chgData name="David Lockhart-Hawkins" userId="7cc802ce-db41-46b4-b85c-8418f1e77576" providerId="ADAL" clId="{9832018B-0B4B-4FE2-B95D-3876F1FE09B2}" dt="2025-09-29T08:12:49.911" v="112"/>
          <ac:spMkLst>
            <pc:docMk/>
            <pc:sldMk cId="2246349562" sldId="1744"/>
            <ac:spMk id="3" creationId="{6561114F-77DD-8B78-1EFE-B07D0264181F}"/>
          </ac:spMkLst>
        </pc:spChg>
      </pc:sldChg>
      <pc:sldChg chg="modSp mod">
        <pc:chgData name="David Lockhart-Hawkins" userId="7cc802ce-db41-46b4-b85c-8418f1e77576" providerId="ADAL" clId="{9832018B-0B4B-4FE2-B95D-3876F1FE09B2}" dt="2025-09-29T08:12:10.874" v="103"/>
        <pc:sldMkLst>
          <pc:docMk/>
          <pc:sldMk cId="1148152110" sldId="1763"/>
        </pc:sldMkLst>
        <pc:spChg chg="mod">
          <ac:chgData name="David Lockhart-Hawkins" userId="7cc802ce-db41-46b4-b85c-8418f1e77576" providerId="ADAL" clId="{9832018B-0B4B-4FE2-B95D-3876F1FE09B2}" dt="2025-09-29T08:11:01.129" v="47" actId="6549"/>
          <ac:spMkLst>
            <pc:docMk/>
            <pc:sldMk cId="1148152110" sldId="1763"/>
            <ac:spMk id="2" creationId="{7F59F440-C2CE-FE73-8601-5241E4F334B0}"/>
          </ac:spMkLst>
        </pc:spChg>
        <pc:spChg chg="mod">
          <ac:chgData name="David Lockhart-Hawkins" userId="7cc802ce-db41-46b4-b85c-8418f1e77576" providerId="ADAL" clId="{9832018B-0B4B-4FE2-B95D-3876F1FE09B2}" dt="2025-09-29T08:12:10.874" v="103"/>
          <ac:spMkLst>
            <pc:docMk/>
            <pc:sldMk cId="1148152110" sldId="1763"/>
            <ac:spMk id="8" creationId="{9F97F261-E1F1-4B41-2A06-1A2B2F8359BD}"/>
          </ac:spMkLst>
        </pc:spChg>
      </pc:sldChg>
      <pc:sldChg chg="addSp modSp mod">
        <pc:chgData name="David Lockhart-Hawkins" userId="7cc802ce-db41-46b4-b85c-8418f1e77576" providerId="ADAL" clId="{9832018B-0B4B-4FE2-B95D-3876F1FE09B2}" dt="2025-09-29T08:12:06.376" v="102"/>
        <pc:sldMkLst>
          <pc:docMk/>
          <pc:sldMk cId="2395769287" sldId="1765"/>
        </pc:sldMkLst>
        <pc:spChg chg="mod">
          <ac:chgData name="David Lockhart-Hawkins" userId="7cc802ce-db41-46b4-b85c-8418f1e77576" providerId="ADAL" clId="{9832018B-0B4B-4FE2-B95D-3876F1FE09B2}" dt="2025-09-29T08:11:04.519" v="48" actId="6549"/>
          <ac:spMkLst>
            <pc:docMk/>
            <pc:sldMk cId="2395769287" sldId="1765"/>
            <ac:spMk id="2" creationId="{5A5616A9-7F09-2A2F-67D2-4E5737142F26}"/>
          </ac:spMkLst>
        </pc:spChg>
        <pc:spChg chg="add mod">
          <ac:chgData name="David Lockhart-Hawkins" userId="7cc802ce-db41-46b4-b85c-8418f1e77576" providerId="ADAL" clId="{9832018B-0B4B-4FE2-B95D-3876F1FE09B2}" dt="2025-09-29T08:11:39.626" v="101"/>
          <ac:spMkLst>
            <pc:docMk/>
            <pc:sldMk cId="2395769287" sldId="1765"/>
            <ac:spMk id="3" creationId="{75A483AD-7117-DB42-FDE7-9C7BD208D22C}"/>
          </ac:spMkLst>
        </pc:spChg>
        <pc:spChg chg="mod">
          <ac:chgData name="David Lockhart-Hawkins" userId="7cc802ce-db41-46b4-b85c-8418f1e77576" providerId="ADAL" clId="{9832018B-0B4B-4FE2-B95D-3876F1FE09B2}" dt="2025-09-29T08:12:06.376" v="102"/>
          <ac:spMkLst>
            <pc:docMk/>
            <pc:sldMk cId="2395769287" sldId="1765"/>
            <ac:spMk id="8" creationId="{75EC3121-03AE-8B92-2904-3C292D1718F5}"/>
          </ac:spMkLst>
        </pc:spChg>
      </pc:sldChg>
      <pc:sldChg chg="modSp">
        <pc:chgData name="David Lockhart-Hawkins" userId="7cc802ce-db41-46b4-b85c-8418f1e77576" providerId="ADAL" clId="{9832018B-0B4B-4FE2-B95D-3876F1FE09B2}" dt="2025-09-29T08:12:19.141" v="104"/>
        <pc:sldMkLst>
          <pc:docMk/>
          <pc:sldMk cId="1895259532" sldId="1766"/>
        </pc:sldMkLst>
        <pc:spChg chg="mod">
          <ac:chgData name="David Lockhart-Hawkins" userId="7cc802ce-db41-46b4-b85c-8418f1e77576" providerId="ADAL" clId="{9832018B-0B4B-4FE2-B95D-3876F1FE09B2}" dt="2025-09-29T08:12:19.141" v="104"/>
          <ac:spMkLst>
            <pc:docMk/>
            <pc:sldMk cId="1895259532" sldId="1766"/>
            <ac:spMk id="8" creationId="{BAEEDE55-1F68-4175-19FE-FBE7EFC2A98D}"/>
          </ac:spMkLst>
        </pc:spChg>
      </pc:sldChg>
      <pc:sldChg chg="modSp">
        <pc:chgData name="David Lockhart-Hawkins" userId="7cc802ce-db41-46b4-b85c-8418f1e77576" providerId="ADAL" clId="{9832018B-0B4B-4FE2-B95D-3876F1FE09B2}" dt="2025-09-29T08:12:22.718" v="105"/>
        <pc:sldMkLst>
          <pc:docMk/>
          <pc:sldMk cId="450049886" sldId="1767"/>
        </pc:sldMkLst>
        <pc:spChg chg="mod">
          <ac:chgData name="David Lockhart-Hawkins" userId="7cc802ce-db41-46b4-b85c-8418f1e77576" providerId="ADAL" clId="{9832018B-0B4B-4FE2-B95D-3876F1FE09B2}" dt="2025-09-29T08:12:22.718" v="105"/>
          <ac:spMkLst>
            <pc:docMk/>
            <pc:sldMk cId="450049886" sldId="1767"/>
            <ac:spMk id="8" creationId="{8C71AFCB-2EC7-20F0-1B45-2F7E4C41F89A}"/>
          </ac:spMkLst>
        </pc:spChg>
      </pc:sldChg>
      <pc:sldChg chg="modSp">
        <pc:chgData name="David Lockhart-Hawkins" userId="7cc802ce-db41-46b4-b85c-8418f1e77576" providerId="ADAL" clId="{9832018B-0B4B-4FE2-B95D-3876F1FE09B2}" dt="2025-09-29T08:12:26.135" v="106"/>
        <pc:sldMkLst>
          <pc:docMk/>
          <pc:sldMk cId="704733405" sldId="1768"/>
        </pc:sldMkLst>
        <pc:spChg chg="mod">
          <ac:chgData name="David Lockhart-Hawkins" userId="7cc802ce-db41-46b4-b85c-8418f1e77576" providerId="ADAL" clId="{9832018B-0B4B-4FE2-B95D-3876F1FE09B2}" dt="2025-09-29T08:12:26.135" v="106"/>
          <ac:spMkLst>
            <pc:docMk/>
            <pc:sldMk cId="704733405" sldId="1768"/>
            <ac:spMk id="8" creationId="{0F35BB70-2C65-4BA5-1426-B69D9B9504E5}"/>
          </ac:spMkLst>
        </pc:spChg>
      </pc:sldChg>
      <pc:sldChg chg="modSp mod">
        <pc:chgData name="David Lockhart-Hawkins" userId="7cc802ce-db41-46b4-b85c-8418f1e77576" providerId="ADAL" clId="{9832018B-0B4B-4FE2-B95D-3876F1FE09B2}" dt="2025-09-29T08:11:29.087" v="99" actId="20577"/>
        <pc:sldMkLst>
          <pc:docMk/>
          <pc:sldMk cId="4271260977" sldId="1770"/>
        </pc:sldMkLst>
        <pc:spChg chg="mod">
          <ac:chgData name="David Lockhart-Hawkins" userId="7cc802ce-db41-46b4-b85c-8418f1e77576" providerId="ADAL" clId="{9832018B-0B4B-4FE2-B95D-3876F1FE09B2}" dt="2025-09-29T08:11:09.092" v="49" actId="6549"/>
          <ac:spMkLst>
            <pc:docMk/>
            <pc:sldMk cId="4271260977" sldId="1770"/>
            <ac:spMk id="2" creationId="{EF8CCA55-F92D-8319-5549-C3DDA6E3C32D}"/>
          </ac:spMkLst>
        </pc:spChg>
        <pc:spChg chg="mod">
          <ac:chgData name="David Lockhart-Hawkins" userId="7cc802ce-db41-46b4-b85c-8418f1e77576" providerId="ADAL" clId="{9832018B-0B4B-4FE2-B95D-3876F1FE09B2}" dt="2025-09-29T08:11:29.087" v="99" actId="20577"/>
          <ac:spMkLst>
            <pc:docMk/>
            <pc:sldMk cId="4271260977" sldId="1770"/>
            <ac:spMk id="8" creationId="{217F0035-18F3-9F66-D463-E1D247816EE4}"/>
          </ac:spMkLst>
        </pc:spChg>
      </pc:sldChg>
      <pc:sldChg chg="modSp">
        <pc:chgData name="David Lockhart-Hawkins" userId="7cc802ce-db41-46b4-b85c-8418f1e77576" providerId="ADAL" clId="{9832018B-0B4B-4FE2-B95D-3876F1FE09B2}" dt="2025-09-29T08:12:29.550" v="107"/>
        <pc:sldMkLst>
          <pc:docMk/>
          <pc:sldMk cId="476339301" sldId="1771"/>
        </pc:sldMkLst>
        <pc:spChg chg="mod">
          <ac:chgData name="David Lockhart-Hawkins" userId="7cc802ce-db41-46b4-b85c-8418f1e77576" providerId="ADAL" clId="{9832018B-0B4B-4FE2-B95D-3876F1FE09B2}" dt="2025-09-29T08:12:29.550" v="107"/>
          <ac:spMkLst>
            <pc:docMk/>
            <pc:sldMk cId="476339301" sldId="1771"/>
            <ac:spMk id="8" creationId="{3B0D0CF5-9117-AA20-E516-ECB6951D53F0}"/>
          </ac:spMkLst>
        </pc:spChg>
      </pc:sldChg>
      <pc:sldChg chg="mod modShow">
        <pc:chgData name="David Lockhart-Hawkins" userId="7cc802ce-db41-46b4-b85c-8418f1e77576" providerId="ADAL" clId="{9832018B-0B4B-4FE2-B95D-3876F1FE09B2}" dt="2025-09-29T08:10:28.475" v="45" actId="729"/>
        <pc:sldMkLst>
          <pc:docMk/>
          <pc:sldMk cId="2691956739" sldId="1772"/>
        </pc:sldMkLst>
      </pc:sldChg>
      <pc:sldChg chg="modSp">
        <pc:chgData name="David Lockhart-Hawkins" userId="7cc802ce-db41-46b4-b85c-8418f1e77576" providerId="ADAL" clId="{9832018B-0B4B-4FE2-B95D-3876F1FE09B2}" dt="2025-09-29T08:12:38.183" v="109"/>
        <pc:sldMkLst>
          <pc:docMk/>
          <pc:sldMk cId="1935511235" sldId="1773"/>
        </pc:sldMkLst>
        <pc:spChg chg="mod">
          <ac:chgData name="David Lockhart-Hawkins" userId="7cc802ce-db41-46b4-b85c-8418f1e77576" providerId="ADAL" clId="{9832018B-0B4B-4FE2-B95D-3876F1FE09B2}" dt="2025-09-29T08:12:38.183" v="109"/>
          <ac:spMkLst>
            <pc:docMk/>
            <pc:sldMk cId="1935511235" sldId="1773"/>
            <ac:spMk id="8" creationId="{13EAAB4E-E123-F8B4-D806-A6962CDBA171}"/>
          </ac:spMkLst>
        </pc:spChg>
      </pc:sldChg>
      <pc:sldChg chg="modSp">
        <pc:chgData name="David Lockhart-Hawkins" userId="7cc802ce-db41-46b4-b85c-8418f1e77576" providerId="ADAL" clId="{9832018B-0B4B-4FE2-B95D-3876F1FE09B2}" dt="2025-09-29T08:12:34.181" v="108"/>
        <pc:sldMkLst>
          <pc:docMk/>
          <pc:sldMk cId="3160629096" sldId="1774"/>
        </pc:sldMkLst>
        <pc:spChg chg="mod">
          <ac:chgData name="David Lockhart-Hawkins" userId="7cc802ce-db41-46b4-b85c-8418f1e77576" providerId="ADAL" clId="{9832018B-0B4B-4FE2-B95D-3876F1FE09B2}" dt="2025-09-29T08:12:34.181" v="108"/>
          <ac:spMkLst>
            <pc:docMk/>
            <pc:sldMk cId="3160629096" sldId="1774"/>
            <ac:spMk id="8" creationId="{921D2565-E1B7-8C1F-BEA1-3EBA51ABFD11}"/>
          </ac:spMkLst>
        </pc:spChg>
      </pc:sldChg>
      <pc:sldChg chg="modSp">
        <pc:chgData name="David Lockhart-Hawkins" userId="7cc802ce-db41-46b4-b85c-8418f1e77576" providerId="ADAL" clId="{9832018B-0B4B-4FE2-B95D-3876F1FE09B2}" dt="2025-09-29T08:12:41.747" v="110"/>
        <pc:sldMkLst>
          <pc:docMk/>
          <pc:sldMk cId="338720871" sldId="1775"/>
        </pc:sldMkLst>
        <pc:spChg chg="mod">
          <ac:chgData name="David Lockhart-Hawkins" userId="7cc802ce-db41-46b4-b85c-8418f1e77576" providerId="ADAL" clId="{9832018B-0B4B-4FE2-B95D-3876F1FE09B2}" dt="2025-09-29T08:12:41.747" v="110"/>
          <ac:spMkLst>
            <pc:docMk/>
            <pc:sldMk cId="338720871" sldId="1775"/>
            <ac:spMk id="8" creationId="{7EC8C6E6-9941-0DA9-7295-8A1D5FC9E561}"/>
          </ac:spMkLst>
        </pc:spChg>
      </pc:sldChg>
      <pc:sldChg chg="modSp">
        <pc:chgData name="David Lockhart-Hawkins" userId="7cc802ce-db41-46b4-b85c-8418f1e77576" providerId="ADAL" clId="{9832018B-0B4B-4FE2-B95D-3876F1FE09B2}" dt="2025-09-29T08:12:45.180" v="111"/>
        <pc:sldMkLst>
          <pc:docMk/>
          <pc:sldMk cId="1067927359" sldId="1776"/>
        </pc:sldMkLst>
        <pc:spChg chg="mod">
          <ac:chgData name="David Lockhart-Hawkins" userId="7cc802ce-db41-46b4-b85c-8418f1e77576" providerId="ADAL" clId="{9832018B-0B4B-4FE2-B95D-3876F1FE09B2}" dt="2025-09-29T08:12:45.180" v="111"/>
          <ac:spMkLst>
            <pc:docMk/>
            <pc:sldMk cId="1067927359" sldId="1776"/>
            <ac:spMk id="8" creationId="{D5720A53-4B37-B368-E734-D7B71C2F04AD}"/>
          </ac:spMkLst>
        </pc:spChg>
      </pc:sldChg>
      <pc:sldChg chg="del">
        <pc:chgData name="David Lockhart-Hawkins" userId="7cc802ce-db41-46b4-b85c-8418f1e77576" providerId="ADAL" clId="{9832018B-0B4B-4FE2-B95D-3876F1FE09B2}" dt="2025-09-29T08:10:50.344" v="46" actId="2696"/>
        <pc:sldMkLst>
          <pc:docMk/>
          <pc:sldMk cId="1273136815" sldId="177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Projected Income by Month</a:t>
            </a:r>
          </a:p>
        </c:rich>
      </c:tx>
      <c:overlay val="0"/>
      <c:spPr>
        <a:noFill/>
        <a:ln>
          <a:noFill/>
        </a:ln>
        <a:effectLst/>
      </c:spPr>
    </c:title>
    <c:autoTitleDeleted val="0"/>
    <c:plotArea>
      <c:layout/>
      <c:lineChart>
        <c:grouping val="standard"/>
        <c:varyColors val="0"/>
        <c:ser>
          <c:idx val="1"/>
          <c:order val="0"/>
          <c:tx>
            <c:strRef>
              <c:f>'F - Forecast by Mth'!$B$8</c:f>
              <c:strCache>
                <c:ptCount val="1"/>
                <c:pt idx="0">
                  <c:v>Income</c:v>
                </c:pt>
              </c:strCache>
            </c:strRef>
          </c:tx>
          <c:marker>
            <c:symbol val="none"/>
          </c:marker>
          <c:cat>
            <c:numRef>
              <c:f>'F - Forecast by Mth'!$C$4:$DR$4</c:f>
              <c:numCache>
                <c:formatCode>mmm\-yy</c:formatCode>
                <c:ptCount val="120"/>
                <c:pt idx="0">
                  <c:v>45870</c:v>
                </c:pt>
                <c:pt idx="1">
                  <c:v>45901</c:v>
                </c:pt>
                <c:pt idx="2">
                  <c:v>45931</c:v>
                </c:pt>
                <c:pt idx="3">
                  <c:v>45962</c:v>
                </c:pt>
                <c:pt idx="4">
                  <c:v>45992</c:v>
                </c:pt>
                <c:pt idx="5">
                  <c:v>46023</c:v>
                </c:pt>
                <c:pt idx="6">
                  <c:v>46054</c:v>
                </c:pt>
                <c:pt idx="7">
                  <c:v>46082</c:v>
                </c:pt>
                <c:pt idx="8">
                  <c:v>46113</c:v>
                </c:pt>
                <c:pt idx="9">
                  <c:v>46143</c:v>
                </c:pt>
                <c:pt idx="10">
                  <c:v>46174</c:v>
                </c:pt>
                <c:pt idx="11">
                  <c:v>46204</c:v>
                </c:pt>
                <c:pt idx="12">
                  <c:v>46235</c:v>
                </c:pt>
                <c:pt idx="13">
                  <c:v>46266</c:v>
                </c:pt>
                <c:pt idx="14">
                  <c:v>46296</c:v>
                </c:pt>
                <c:pt idx="15">
                  <c:v>46327</c:v>
                </c:pt>
                <c:pt idx="16">
                  <c:v>46357</c:v>
                </c:pt>
                <c:pt idx="17">
                  <c:v>46388</c:v>
                </c:pt>
                <c:pt idx="18">
                  <c:v>46419</c:v>
                </c:pt>
                <c:pt idx="19">
                  <c:v>46447</c:v>
                </c:pt>
                <c:pt idx="20">
                  <c:v>46478</c:v>
                </c:pt>
                <c:pt idx="21">
                  <c:v>46508</c:v>
                </c:pt>
                <c:pt idx="22">
                  <c:v>46539</c:v>
                </c:pt>
                <c:pt idx="23">
                  <c:v>46569</c:v>
                </c:pt>
                <c:pt idx="24">
                  <c:v>46600</c:v>
                </c:pt>
                <c:pt idx="25">
                  <c:v>46631</c:v>
                </c:pt>
                <c:pt idx="26">
                  <c:v>46661</c:v>
                </c:pt>
                <c:pt idx="27">
                  <c:v>46692</c:v>
                </c:pt>
                <c:pt idx="28">
                  <c:v>46722</c:v>
                </c:pt>
                <c:pt idx="29">
                  <c:v>46753</c:v>
                </c:pt>
                <c:pt idx="30">
                  <c:v>46784</c:v>
                </c:pt>
                <c:pt idx="31">
                  <c:v>46813</c:v>
                </c:pt>
                <c:pt idx="32">
                  <c:v>46844</c:v>
                </c:pt>
                <c:pt idx="33">
                  <c:v>46874</c:v>
                </c:pt>
                <c:pt idx="34">
                  <c:v>46905</c:v>
                </c:pt>
                <c:pt idx="35">
                  <c:v>46935</c:v>
                </c:pt>
                <c:pt idx="36">
                  <c:v>46966</c:v>
                </c:pt>
                <c:pt idx="37">
                  <c:v>46997</c:v>
                </c:pt>
                <c:pt idx="38">
                  <c:v>47027</c:v>
                </c:pt>
                <c:pt idx="39">
                  <c:v>47058</c:v>
                </c:pt>
                <c:pt idx="40">
                  <c:v>47088</c:v>
                </c:pt>
                <c:pt idx="41">
                  <c:v>47119</c:v>
                </c:pt>
                <c:pt idx="42">
                  <c:v>47150</c:v>
                </c:pt>
                <c:pt idx="43">
                  <c:v>47178</c:v>
                </c:pt>
                <c:pt idx="44">
                  <c:v>47209</c:v>
                </c:pt>
                <c:pt idx="45">
                  <c:v>47239</c:v>
                </c:pt>
                <c:pt idx="46">
                  <c:v>47270</c:v>
                </c:pt>
                <c:pt idx="47">
                  <c:v>47300</c:v>
                </c:pt>
                <c:pt idx="48">
                  <c:v>47331</c:v>
                </c:pt>
                <c:pt idx="49">
                  <c:v>47362</c:v>
                </c:pt>
                <c:pt idx="50">
                  <c:v>47392</c:v>
                </c:pt>
                <c:pt idx="51">
                  <c:v>47423</c:v>
                </c:pt>
                <c:pt idx="52">
                  <c:v>47453</c:v>
                </c:pt>
                <c:pt idx="53">
                  <c:v>47484</c:v>
                </c:pt>
                <c:pt idx="54">
                  <c:v>47515</c:v>
                </c:pt>
                <c:pt idx="55">
                  <c:v>47543</c:v>
                </c:pt>
                <c:pt idx="56">
                  <c:v>47574</c:v>
                </c:pt>
                <c:pt idx="57">
                  <c:v>47604</c:v>
                </c:pt>
                <c:pt idx="58">
                  <c:v>47635</c:v>
                </c:pt>
                <c:pt idx="59">
                  <c:v>47665</c:v>
                </c:pt>
                <c:pt idx="60">
                  <c:v>47696</c:v>
                </c:pt>
                <c:pt idx="61">
                  <c:v>47727</c:v>
                </c:pt>
                <c:pt idx="62">
                  <c:v>47757</c:v>
                </c:pt>
                <c:pt idx="63">
                  <c:v>47788</c:v>
                </c:pt>
                <c:pt idx="64">
                  <c:v>47818</c:v>
                </c:pt>
                <c:pt idx="65">
                  <c:v>47849</c:v>
                </c:pt>
                <c:pt idx="66">
                  <c:v>47880</c:v>
                </c:pt>
                <c:pt idx="67">
                  <c:v>47908</c:v>
                </c:pt>
                <c:pt idx="68">
                  <c:v>47939</c:v>
                </c:pt>
                <c:pt idx="69">
                  <c:v>47969</c:v>
                </c:pt>
                <c:pt idx="70">
                  <c:v>48000</c:v>
                </c:pt>
                <c:pt idx="71">
                  <c:v>48030</c:v>
                </c:pt>
                <c:pt idx="72">
                  <c:v>48061</c:v>
                </c:pt>
                <c:pt idx="73">
                  <c:v>48092</c:v>
                </c:pt>
                <c:pt idx="74">
                  <c:v>48122</c:v>
                </c:pt>
                <c:pt idx="75">
                  <c:v>48153</c:v>
                </c:pt>
                <c:pt idx="76">
                  <c:v>48183</c:v>
                </c:pt>
                <c:pt idx="77">
                  <c:v>48214</c:v>
                </c:pt>
                <c:pt idx="78">
                  <c:v>48245</c:v>
                </c:pt>
                <c:pt idx="79">
                  <c:v>48274</c:v>
                </c:pt>
                <c:pt idx="80">
                  <c:v>48305</c:v>
                </c:pt>
                <c:pt idx="81">
                  <c:v>48335</c:v>
                </c:pt>
                <c:pt idx="82">
                  <c:v>48366</c:v>
                </c:pt>
                <c:pt idx="83">
                  <c:v>48396</c:v>
                </c:pt>
                <c:pt idx="84">
                  <c:v>48427</c:v>
                </c:pt>
                <c:pt idx="85">
                  <c:v>48458</c:v>
                </c:pt>
                <c:pt idx="86">
                  <c:v>48488</c:v>
                </c:pt>
                <c:pt idx="87">
                  <c:v>48519</c:v>
                </c:pt>
                <c:pt idx="88">
                  <c:v>48549</c:v>
                </c:pt>
                <c:pt idx="89">
                  <c:v>48580</c:v>
                </c:pt>
                <c:pt idx="90">
                  <c:v>48611</c:v>
                </c:pt>
                <c:pt idx="91">
                  <c:v>48639</c:v>
                </c:pt>
                <c:pt idx="92">
                  <c:v>48670</c:v>
                </c:pt>
                <c:pt idx="93">
                  <c:v>48700</c:v>
                </c:pt>
                <c:pt idx="94">
                  <c:v>48731</c:v>
                </c:pt>
                <c:pt idx="95">
                  <c:v>48761</c:v>
                </c:pt>
                <c:pt idx="96">
                  <c:v>48792</c:v>
                </c:pt>
                <c:pt idx="97">
                  <c:v>48823</c:v>
                </c:pt>
                <c:pt idx="98">
                  <c:v>48853</c:v>
                </c:pt>
                <c:pt idx="99">
                  <c:v>48884</c:v>
                </c:pt>
                <c:pt idx="100">
                  <c:v>48914</c:v>
                </c:pt>
                <c:pt idx="101">
                  <c:v>48945</c:v>
                </c:pt>
                <c:pt idx="102">
                  <c:v>48976</c:v>
                </c:pt>
                <c:pt idx="103">
                  <c:v>49004</c:v>
                </c:pt>
                <c:pt idx="104">
                  <c:v>49035</c:v>
                </c:pt>
                <c:pt idx="105">
                  <c:v>49065</c:v>
                </c:pt>
                <c:pt idx="106">
                  <c:v>49096</c:v>
                </c:pt>
                <c:pt idx="107">
                  <c:v>49126</c:v>
                </c:pt>
                <c:pt idx="108">
                  <c:v>49157</c:v>
                </c:pt>
                <c:pt idx="109">
                  <c:v>49188</c:v>
                </c:pt>
                <c:pt idx="110">
                  <c:v>49218</c:v>
                </c:pt>
                <c:pt idx="111">
                  <c:v>49249</c:v>
                </c:pt>
                <c:pt idx="112">
                  <c:v>49279</c:v>
                </c:pt>
                <c:pt idx="113">
                  <c:v>49310</c:v>
                </c:pt>
                <c:pt idx="114">
                  <c:v>49341</c:v>
                </c:pt>
                <c:pt idx="115">
                  <c:v>49369</c:v>
                </c:pt>
                <c:pt idx="116">
                  <c:v>49400</c:v>
                </c:pt>
                <c:pt idx="117">
                  <c:v>49430</c:v>
                </c:pt>
                <c:pt idx="118">
                  <c:v>49461</c:v>
                </c:pt>
                <c:pt idx="119">
                  <c:v>49491</c:v>
                </c:pt>
              </c:numCache>
            </c:numRef>
          </c:cat>
          <c:val>
            <c:numRef>
              <c:f>'F - Forecast by Mth'!$C$8:$DR$8</c:f>
              <c:numCache>
                <c:formatCode>_-* #,##0_-;\-* #,##0_-;_-* "-"??_-;_-@_-</c:formatCode>
                <c:ptCount val="120"/>
                <c:pt idx="0">
                  <c:v>0</c:v>
                </c:pt>
                <c:pt idx="1">
                  <c:v>26666.666666666664</c:v>
                </c:pt>
                <c:pt idx="2">
                  <c:v>22293.333333333332</c:v>
                </c:pt>
                <c:pt idx="3">
                  <c:v>24480</c:v>
                </c:pt>
                <c:pt idx="4">
                  <c:v>24480</c:v>
                </c:pt>
                <c:pt idx="5">
                  <c:v>24480</c:v>
                </c:pt>
                <c:pt idx="6">
                  <c:v>24480</c:v>
                </c:pt>
                <c:pt idx="7">
                  <c:v>23413.333333333332</c:v>
                </c:pt>
                <c:pt idx="8">
                  <c:v>23413.333333333332</c:v>
                </c:pt>
                <c:pt idx="9">
                  <c:v>23413.333333333332</c:v>
                </c:pt>
                <c:pt idx="10">
                  <c:v>23413.333333333332</c:v>
                </c:pt>
                <c:pt idx="11">
                  <c:v>23413.333333333332</c:v>
                </c:pt>
                <c:pt idx="12">
                  <c:v>23413.333333333332</c:v>
                </c:pt>
                <c:pt idx="13">
                  <c:v>49013.333333333328</c:v>
                </c:pt>
                <c:pt idx="14">
                  <c:v>44640</c:v>
                </c:pt>
                <c:pt idx="15">
                  <c:v>46826.666666666672</c:v>
                </c:pt>
                <c:pt idx="16">
                  <c:v>46826.666666666672</c:v>
                </c:pt>
                <c:pt idx="17">
                  <c:v>46826.666666666672</c:v>
                </c:pt>
                <c:pt idx="18">
                  <c:v>46826.666666666672</c:v>
                </c:pt>
                <c:pt idx="19">
                  <c:v>45760</c:v>
                </c:pt>
                <c:pt idx="20">
                  <c:v>45760</c:v>
                </c:pt>
                <c:pt idx="21">
                  <c:v>45760</c:v>
                </c:pt>
                <c:pt idx="22">
                  <c:v>45760</c:v>
                </c:pt>
                <c:pt idx="23">
                  <c:v>45760</c:v>
                </c:pt>
                <c:pt idx="24">
                  <c:v>45760</c:v>
                </c:pt>
                <c:pt idx="25">
                  <c:v>70986.666666666657</c:v>
                </c:pt>
                <c:pt idx="26">
                  <c:v>66613.333333333343</c:v>
                </c:pt>
                <c:pt idx="27">
                  <c:v>68800</c:v>
                </c:pt>
                <c:pt idx="28">
                  <c:v>68800</c:v>
                </c:pt>
                <c:pt idx="29">
                  <c:v>68800</c:v>
                </c:pt>
                <c:pt idx="30">
                  <c:v>68800</c:v>
                </c:pt>
                <c:pt idx="31">
                  <c:v>45760</c:v>
                </c:pt>
                <c:pt idx="32">
                  <c:v>45760</c:v>
                </c:pt>
                <c:pt idx="33">
                  <c:v>149760</c:v>
                </c:pt>
                <c:pt idx="34">
                  <c:v>45760</c:v>
                </c:pt>
                <c:pt idx="35">
                  <c:v>45760</c:v>
                </c:pt>
                <c:pt idx="36">
                  <c:v>90560</c:v>
                </c:pt>
                <c:pt idx="37">
                  <c:v>70986.666666666657</c:v>
                </c:pt>
                <c:pt idx="38">
                  <c:v>66613.333333333343</c:v>
                </c:pt>
                <c:pt idx="39">
                  <c:v>68800</c:v>
                </c:pt>
                <c:pt idx="40">
                  <c:v>68800</c:v>
                </c:pt>
                <c:pt idx="41">
                  <c:v>68800</c:v>
                </c:pt>
                <c:pt idx="42">
                  <c:v>68800</c:v>
                </c:pt>
                <c:pt idx="43">
                  <c:v>45760</c:v>
                </c:pt>
                <c:pt idx="44">
                  <c:v>45760</c:v>
                </c:pt>
                <c:pt idx="45">
                  <c:v>149760</c:v>
                </c:pt>
                <c:pt idx="46">
                  <c:v>45760</c:v>
                </c:pt>
                <c:pt idx="47">
                  <c:v>45760</c:v>
                </c:pt>
                <c:pt idx="48">
                  <c:v>90560</c:v>
                </c:pt>
                <c:pt idx="49">
                  <c:v>70986.666666666657</c:v>
                </c:pt>
                <c:pt idx="50">
                  <c:v>66613.333333333343</c:v>
                </c:pt>
                <c:pt idx="51">
                  <c:v>68800</c:v>
                </c:pt>
                <c:pt idx="52">
                  <c:v>68800</c:v>
                </c:pt>
                <c:pt idx="53">
                  <c:v>68800</c:v>
                </c:pt>
                <c:pt idx="54">
                  <c:v>68800</c:v>
                </c:pt>
                <c:pt idx="55">
                  <c:v>45760</c:v>
                </c:pt>
                <c:pt idx="56">
                  <c:v>45760</c:v>
                </c:pt>
                <c:pt idx="57">
                  <c:v>149760</c:v>
                </c:pt>
                <c:pt idx="58">
                  <c:v>45760</c:v>
                </c:pt>
                <c:pt idx="59">
                  <c:v>45760</c:v>
                </c:pt>
                <c:pt idx="60">
                  <c:v>90560</c:v>
                </c:pt>
                <c:pt idx="61">
                  <c:v>44320</c:v>
                </c:pt>
                <c:pt idx="62">
                  <c:v>70986.666666666657</c:v>
                </c:pt>
                <c:pt idx="63">
                  <c:v>66613.333333333343</c:v>
                </c:pt>
                <c:pt idx="64">
                  <c:v>68800</c:v>
                </c:pt>
                <c:pt idx="65">
                  <c:v>68800</c:v>
                </c:pt>
                <c:pt idx="66">
                  <c:v>68800</c:v>
                </c:pt>
                <c:pt idx="67">
                  <c:v>46826.666666666672</c:v>
                </c:pt>
                <c:pt idx="68">
                  <c:v>45760</c:v>
                </c:pt>
                <c:pt idx="69">
                  <c:v>149760</c:v>
                </c:pt>
                <c:pt idx="70">
                  <c:v>45760</c:v>
                </c:pt>
                <c:pt idx="71">
                  <c:v>45760</c:v>
                </c:pt>
                <c:pt idx="72">
                  <c:v>90560</c:v>
                </c:pt>
                <c:pt idx="73">
                  <c:v>45386.666666666672</c:v>
                </c:pt>
                <c:pt idx="74">
                  <c:v>44320</c:v>
                </c:pt>
                <c:pt idx="75">
                  <c:v>70986.666666666657</c:v>
                </c:pt>
                <c:pt idx="76">
                  <c:v>66613.333333333343</c:v>
                </c:pt>
                <c:pt idx="77">
                  <c:v>68800</c:v>
                </c:pt>
                <c:pt idx="78">
                  <c:v>68800</c:v>
                </c:pt>
                <c:pt idx="79">
                  <c:v>46826.666666666672</c:v>
                </c:pt>
                <c:pt idx="80">
                  <c:v>46826.666666666672</c:v>
                </c:pt>
                <c:pt idx="81">
                  <c:v>149760</c:v>
                </c:pt>
                <c:pt idx="82">
                  <c:v>45760</c:v>
                </c:pt>
                <c:pt idx="83">
                  <c:v>45760</c:v>
                </c:pt>
                <c:pt idx="84">
                  <c:v>90560</c:v>
                </c:pt>
                <c:pt idx="85">
                  <c:v>72426.666666666657</c:v>
                </c:pt>
                <c:pt idx="86">
                  <c:v>67680</c:v>
                </c:pt>
                <c:pt idx="87">
                  <c:v>68800</c:v>
                </c:pt>
                <c:pt idx="88">
                  <c:v>68800</c:v>
                </c:pt>
                <c:pt idx="89">
                  <c:v>68800</c:v>
                </c:pt>
                <c:pt idx="90">
                  <c:v>68800</c:v>
                </c:pt>
                <c:pt idx="91">
                  <c:v>67733.333333333343</c:v>
                </c:pt>
                <c:pt idx="92">
                  <c:v>45760</c:v>
                </c:pt>
                <c:pt idx="93">
                  <c:v>45760</c:v>
                </c:pt>
                <c:pt idx="94">
                  <c:v>149760</c:v>
                </c:pt>
                <c:pt idx="95">
                  <c:v>45760</c:v>
                </c:pt>
                <c:pt idx="96">
                  <c:v>45760</c:v>
                </c:pt>
                <c:pt idx="97">
                  <c:v>116160</c:v>
                </c:pt>
                <c:pt idx="98">
                  <c:v>66986.666666666672</c:v>
                </c:pt>
                <c:pt idx="99">
                  <c:v>68800</c:v>
                </c:pt>
                <c:pt idx="100">
                  <c:v>68800</c:v>
                </c:pt>
                <c:pt idx="101">
                  <c:v>68800</c:v>
                </c:pt>
                <c:pt idx="102">
                  <c:v>68800</c:v>
                </c:pt>
                <c:pt idx="103">
                  <c:v>67733.333333333343</c:v>
                </c:pt>
                <c:pt idx="104">
                  <c:v>67733.333333333343</c:v>
                </c:pt>
                <c:pt idx="105">
                  <c:v>45760</c:v>
                </c:pt>
                <c:pt idx="106">
                  <c:v>45760</c:v>
                </c:pt>
                <c:pt idx="107">
                  <c:v>149760</c:v>
                </c:pt>
                <c:pt idx="108">
                  <c:v>45760</c:v>
                </c:pt>
                <c:pt idx="109">
                  <c:v>70986.666666666657</c:v>
                </c:pt>
                <c:pt idx="110">
                  <c:v>111413.33333333334</c:v>
                </c:pt>
                <c:pt idx="111">
                  <c:v>68800</c:v>
                </c:pt>
                <c:pt idx="112">
                  <c:v>68800</c:v>
                </c:pt>
                <c:pt idx="113">
                  <c:v>68800</c:v>
                </c:pt>
                <c:pt idx="114">
                  <c:v>68800</c:v>
                </c:pt>
                <c:pt idx="115">
                  <c:v>45760</c:v>
                </c:pt>
                <c:pt idx="116">
                  <c:v>45760</c:v>
                </c:pt>
                <c:pt idx="117">
                  <c:v>149760</c:v>
                </c:pt>
                <c:pt idx="118">
                  <c:v>45760</c:v>
                </c:pt>
                <c:pt idx="119">
                  <c:v>45760</c:v>
                </c:pt>
              </c:numCache>
            </c:numRef>
          </c:val>
          <c:smooth val="0"/>
          <c:extLst>
            <c:ext xmlns:c16="http://schemas.microsoft.com/office/drawing/2014/chart" uri="{C3380CC4-5D6E-409C-BE32-E72D297353CC}">
              <c16:uniqueId val="{00000000-7E46-4609-9438-1C6B7920AD6E}"/>
            </c:ext>
          </c:extLst>
        </c:ser>
        <c:ser>
          <c:idx val="0"/>
          <c:order val="1"/>
          <c:tx>
            <c:strRef>
              <c:f>'F - Forecast by Mth'!$B$27</c:f>
              <c:strCache>
                <c:ptCount val="1"/>
                <c:pt idx="0">
                  <c:v>Profit</c:v>
                </c:pt>
              </c:strCache>
            </c:strRef>
          </c:tx>
          <c:spPr>
            <a:ln w="28575" cap="rnd">
              <a:solidFill>
                <a:schemeClr val="accent1"/>
              </a:solidFill>
              <a:round/>
            </a:ln>
            <a:effectLst/>
          </c:spPr>
          <c:marker>
            <c:symbol val="none"/>
          </c:marker>
          <c:cat>
            <c:numRef>
              <c:f>'F - Forecast by Mth'!$C$4:$DR$4</c:f>
              <c:numCache>
                <c:formatCode>mmm\-yy</c:formatCode>
                <c:ptCount val="120"/>
                <c:pt idx="0">
                  <c:v>45870</c:v>
                </c:pt>
                <c:pt idx="1">
                  <c:v>45901</c:v>
                </c:pt>
                <c:pt idx="2">
                  <c:v>45931</c:v>
                </c:pt>
                <c:pt idx="3">
                  <c:v>45962</c:v>
                </c:pt>
                <c:pt idx="4">
                  <c:v>45992</c:v>
                </c:pt>
                <c:pt idx="5">
                  <c:v>46023</c:v>
                </c:pt>
                <c:pt idx="6">
                  <c:v>46054</c:v>
                </c:pt>
                <c:pt idx="7">
                  <c:v>46082</c:v>
                </c:pt>
                <c:pt idx="8">
                  <c:v>46113</c:v>
                </c:pt>
                <c:pt idx="9">
                  <c:v>46143</c:v>
                </c:pt>
                <c:pt idx="10">
                  <c:v>46174</c:v>
                </c:pt>
                <c:pt idx="11">
                  <c:v>46204</c:v>
                </c:pt>
                <c:pt idx="12">
                  <c:v>46235</c:v>
                </c:pt>
                <c:pt idx="13">
                  <c:v>46266</c:v>
                </c:pt>
                <c:pt idx="14">
                  <c:v>46296</c:v>
                </c:pt>
                <c:pt idx="15">
                  <c:v>46327</c:v>
                </c:pt>
                <c:pt idx="16">
                  <c:v>46357</c:v>
                </c:pt>
                <c:pt idx="17">
                  <c:v>46388</c:v>
                </c:pt>
                <c:pt idx="18">
                  <c:v>46419</c:v>
                </c:pt>
                <c:pt idx="19">
                  <c:v>46447</c:v>
                </c:pt>
                <c:pt idx="20">
                  <c:v>46478</c:v>
                </c:pt>
                <c:pt idx="21">
                  <c:v>46508</c:v>
                </c:pt>
                <c:pt idx="22">
                  <c:v>46539</c:v>
                </c:pt>
                <c:pt idx="23">
                  <c:v>46569</c:v>
                </c:pt>
                <c:pt idx="24">
                  <c:v>46600</c:v>
                </c:pt>
                <c:pt idx="25">
                  <c:v>46631</c:v>
                </c:pt>
                <c:pt idx="26">
                  <c:v>46661</c:v>
                </c:pt>
                <c:pt idx="27">
                  <c:v>46692</c:v>
                </c:pt>
                <c:pt idx="28">
                  <c:v>46722</c:v>
                </c:pt>
                <c:pt idx="29">
                  <c:v>46753</c:v>
                </c:pt>
                <c:pt idx="30">
                  <c:v>46784</c:v>
                </c:pt>
                <c:pt idx="31">
                  <c:v>46813</c:v>
                </c:pt>
                <c:pt idx="32">
                  <c:v>46844</c:v>
                </c:pt>
                <c:pt idx="33">
                  <c:v>46874</c:v>
                </c:pt>
                <c:pt idx="34">
                  <c:v>46905</c:v>
                </c:pt>
                <c:pt idx="35">
                  <c:v>46935</c:v>
                </c:pt>
                <c:pt idx="36">
                  <c:v>46966</c:v>
                </c:pt>
                <c:pt idx="37">
                  <c:v>46997</c:v>
                </c:pt>
                <c:pt idx="38">
                  <c:v>47027</c:v>
                </c:pt>
                <c:pt idx="39">
                  <c:v>47058</c:v>
                </c:pt>
                <c:pt idx="40">
                  <c:v>47088</c:v>
                </c:pt>
                <c:pt idx="41">
                  <c:v>47119</c:v>
                </c:pt>
                <c:pt idx="42">
                  <c:v>47150</c:v>
                </c:pt>
                <c:pt idx="43">
                  <c:v>47178</c:v>
                </c:pt>
                <c:pt idx="44">
                  <c:v>47209</c:v>
                </c:pt>
                <c:pt idx="45">
                  <c:v>47239</c:v>
                </c:pt>
                <c:pt idx="46">
                  <c:v>47270</c:v>
                </c:pt>
                <c:pt idx="47">
                  <c:v>47300</c:v>
                </c:pt>
                <c:pt idx="48">
                  <c:v>47331</c:v>
                </c:pt>
                <c:pt idx="49">
                  <c:v>47362</c:v>
                </c:pt>
                <c:pt idx="50">
                  <c:v>47392</c:v>
                </c:pt>
                <c:pt idx="51">
                  <c:v>47423</c:v>
                </c:pt>
                <c:pt idx="52">
                  <c:v>47453</c:v>
                </c:pt>
                <c:pt idx="53">
                  <c:v>47484</c:v>
                </c:pt>
                <c:pt idx="54">
                  <c:v>47515</c:v>
                </c:pt>
                <c:pt idx="55">
                  <c:v>47543</c:v>
                </c:pt>
                <c:pt idx="56">
                  <c:v>47574</c:v>
                </c:pt>
                <c:pt idx="57">
                  <c:v>47604</c:v>
                </c:pt>
                <c:pt idx="58">
                  <c:v>47635</c:v>
                </c:pt>
                <c:pt idx="59">
                  <c:v>47665</c:v>
                </c:pt>
                <c:pt idx="60">
                  <c:v>47696</c:v>
                </c:pt>
                <c:pt idx="61">
                  <c:v>47727</c:v>
                </c:pt>
                <c:pt idx="62">
                  <c:v>47757</c:v>
                </c:pt>
                <c:pt idx="63">
                  <c:v>47788</c:v>
                </c:pt>
                <c:pt idx="64">
                  <c:v>47818</c:v>
                </c:pt>
                <c:pt idx="65">
                  <c:v>47849</c:v>
                </c:pt>
                <c:pt idx="66">
                  <c:v>47880</c:v>
                </c:pt>
                <c:pt idx="67">
                  <c:v>47908</c:v>
                </c:pt>
                <c:pt idx="68">
                  <c:v>47939</c:v>
                </c:pt>
                <c:pt idx="69">
                  <c:v>47969</c:v>
                </c:pt>
                <c:pt idx="70">
                  <c:v>48000</c:v>
                </c:pt>
                <c:pt idx="71">
                  <c:v>48030</c:v>
                </c:pt>
                <c:pt idx="72">
                  <c:v>48061</c:v>
                </c:pt>
                <c:pt idx="73">
                  <c:v>48092</c:v>
                </c:pt>
                <c:pt idx="74">
                  <c:v>48122</c:v>
                </c:pt>
                <c:pt idx="75">
                  <c:v>48153</c:v>
                </c:pt>
                <c:pt idx="76">
                  <c:v>48183</c:v>
                </c:pt>
                <c:pt idx="77">
                  <c:v>48214</c:v>
                </c:pt>
                <c:pt idx="78">
                  <c:v>48245</c:v>
                </c:pt>
                <c:pt idx="79">
                  <c:v>48274</c:v>
                </c:pt>
                <c:pt idx="80">
                  <c:v>48305</c:v>
                </c:pt>
                <c:pt idx="81">
                  <c:v>48335</c:v>
                </c:pt>
                <c:pt idx="82">
                  <c:v>48366</c:v>
                </c:pt>
                <c:pt idx="83">
                  <c:v>48396</c:v>
                </c:pt>
                <c:pt idx="84">
                  <c:v>48427</c:v>
                </c:pt>
                <c:pt idx="85">
                  <c:v>48458</c:v>
                </c:pt>
                <c:pt idx="86">
                  <c:v>48488</c:v>
                </c:pt>
                <c:pt idx="87">
                  <c:v>48519</c:v>
                </c:pt>
                <c:pt idx="88">
                  <c:v>48549</c:v>
                </c:pt>
                <c:pt idx="89">
                  <c:v>48580</c:v>
                </c:pt>
                <c:pt idx="90">
                  <c:v>48611</c:v>
                </c:pt>
                <c:pt idx="91">
                  <c:v>48639</c:v>
                </c:pt>
                <c:pt idx="92">
                  <c:v>48670</c:v>
                </c:pt>
                <c:pt idx="93">
                  <c:v>48700</c:v>
                </c:pt>
                <c:pt idx="94">
                  <c:v>48731</c:v>
                </c:pt>
                <c:pt idx="95">
                  <c:v>48761</c:v>
                </c:pt>
                <c:pt idx="96">
                  <c:v>48792</c:v>
                </c:pt>
                <c:pt idx="97">
                  <c:v>48823</c:v>
                </c:pt>
                <c:pt idx="98">
                  <c:v>48853</c:v>
                </c:pt>
                <c:pt idx="99">
                  <c:v>48884</c:v>
                </c:pt>
                <c:pt idx="100">
                  <c:v>48914</c:v>
                </c:pt>
                <c:pt idx="101">
                  <c:v>48945</c:v>
                </c:pt>
                <c:pt idx="102">
                  <c:v>48976</c:v>
                </c:pt>
                <c:pt idx="103">
                  <c:v>49004</c:v>
                </c:pt>
                <c:pt idx="104">
                  <c:v>49035</c:v>
                </c:pt>
                <c:pt idx="105">
                  <c:v>49065</c:v>
                </c:pt>
                <c:pt idx="106">
                  <c:v>49096</c:v>
                </c:pt>
                <c:pt idx="107">
                  <c:v>49126</c:v>
                </c:pt>
                <c:pt idx="108">
                  <c:v>49157</c:v>
                </c:pt>
                <c:pt idx="109">
                  <c:v>49188</c:v>
                </c:pt>
                <c:pt idx="110">
                  <c:v>49218</c:v>
                </c:pt>
                <c:pt idx="111">
                  <c:v>49249</c:v>
                </c:pt>
                <c:pt idx="112">
                  <c:v>49279</c:v>
                </c:pt>
                <c:pt idx="113">
                  <c:v>49310</c:v>
                </c:pt>
                <c:pt idx="114">
                  <c:v>49341</c:v>
                </c:pt>
                <c:pt idx="115">
                  <c:v>49369</c:v>
                </c:pt>
                <c:pt idx="116">
                  <c:v>49400</c:v>
                </c:pt>
                <c:pt idx="117">
                  <c:v>49430</c:v>
                </c:pt>
                <c:pt idx="118">
                  <c:v>49461</c:v>
                </c:pt>
                <c:pt idx="119">
                  <c:v>49491</c:v>
                </c:pt>
              </c:numCache>
            </c:numRef>
          </c:cat>
          <c:val>
            <c:numRef>
              <c:f>'F - Forecast by Mth'!$C$27:$DR$27</c:f>
              <c:numCache>
                <c:formatCode>_-* #,##0_-;\-* #,##0_-;_-* "-"??_-;_-@_-</c:formatCode>
                <c:ptCount val="120"/>
                <c:pt idx="0">
                  <c:v>-26000</c:v>
                </c:pt>
                <c:pt idx="1">
                  <c:v>5531.3333333333358</c:v>
                </c:pt>
                <c:pt idx="2">
                  <c:v>1434.6666666666642</c:v>
                </c:pt>
                <c:pt idx="3">
                  <c:v>3483.0000000000036</c:v>
                </c:pt>
                <c:pt idx="4">
                  <c:v>5483.0000000000036</c:v>
                </c:pt>
                <c:pt idx="5">
                  <c:v>3483.0000000000036</c:v>
                </c:pt>
                <c:pt idx="6">
                  <c:v>3483.0000000000036</c:v>
                </c:pt>
                <c:pt idx="7">
                  <c:v>991.66666666666424</c:v>
                </c:pt>
                <c:pt idx="8">
                  <c:v>991.66666666666424</c:v>
                </c:pt>
                <c:pt idx="9">
                  <c:v>991.66666666666424</c:v>
                </c:pt>
                <c:pt idx="10">
                  <c:v>991.66666666666424</c:v>
                </c:pt>
                <c:pt idx="11">
                  <c:v>991.66666666666424</c:v>
                </c:pt>
                <c:pt idx="12">
                  <c:v>991.66666666666424</c:v>
                </c:pt>
                <c:pt idx="13">
                  <c:v>29479.666666666664</c:v>
                </c:pt>
                <c:pt idx="14">
                  <c:v>23383</c:v>
                </c:pt>
                <c:pt idx="15">
                  <c:v>25431.333333333336</c:v>
                </c:pt>
                <c:pt idx="16">
                  <c:v>27431.333333333336</c:v>
                </c:pt>
                <c:pt idx="17">
                  <c:v>25431.333333333336</c:v>
                </c:pt>
                <c:pt idx="18">
                  <c:v>25431.333333333336</c:v>
                </c:pt>
                <c:pt idx="19">
                  <c:v>22940</c:v>
                </c:pt>
                <c:pt idx="20">
                  <c:v>22940</c:v>
                </c:pt>
                <c:pt idx="21">
                  <c:v>22940</c:v>
                </c:pt>
                <c:pt idx="22">
                  <c:v>22940</c:v>
                </c:pt>
                <c:pt idx="23">
                  <c:v>22940</c:v>
                </c:pt>
                <c:pt idx="24">
                  <c:v>22940</c:v>
                </c:pt>
                <c:pt idx="25">
                  <c:v>51092.999999999985</c:v>
                </c:pt>
                <c:pt idx="26">
                  <c:v>44996.333333333328</c:v>
                </c:pt>
                <c:pt idx="27">
                  <c:v>47044.666666666672</c:v>
                </c:pt>
                <c:pt idx="28">
                  <c:v>49044.666666666672</c:v>
                </c:pt>
                <c:pt idx="29">
                  <c:v>47044.666666666672</c:v>
                </c:pt>
                <c:pt idx="30">
                  <c:v>47044.666666666672</c:v>
                </c:pt>
                <c:pt idx="31">
                  <c:v>22940</c:v>
                </c:pt>
                <c:pt idx="32">
                  <c:v>22940</c:v>
                </c:pt>
                <c:pt idx="33">
                  <c:v>126940</c:v>
                </c:pt>
                <c:pt idx="34">
                  <c:v>22940</c:v>
                </c:pt>
                <c:pt idx="35">
                  <c:v>22940</c:v>
                </c:pt>
                <c:pt idx="36">
                  <c:v>61339.999999999985</c:v>
                </c:pt>
                <c:pt idx="37">
                  <c:v>51092.999999999985</c:v>
                </c:pt>
                <c:pt idx="38">
                  <c:v>44996.333333333328</c:v>
                </c:pt>
                <c:pt idx="39">
                  <c:v>47044.666666666672</c:v>
                </c:pt>
                <c:pt idx="40">
                  <c:v>49044.666666666672</c:v>
                </c:pt>
                <c:pt idx="41">
                  <c:v>47044.666666666672</c:v>
                </c:pt>
                <c:pt idx="42">
                  <c:v>47044.666666666672</c:v>
                </c:pt>
                <c:pt idx="43">
                  <c:v>22940</c:v>
                </c:pt>
                <c:pt idx="44">
                  <c:v>22940</c:v>
                </c:pt>
                <c:pt idx="45">
                  <c:v>126940</c:v>
                </c:pt>
                <c:pt idx="46">
                  <c:v>22940</c:v>
                </c:pt>
                <c:pt idx="47">
                  <c:v>22940</c:v>
                </c:pt>
                <c:pt idx="48">
                  <c:v>61339.999999999985</c:v>
                </c:pt>
                <c:pt idx="49">
                  <c:v>51092.999999999985</c:v>
                </c:pt>
                <c:pt idx="50">
                  <c:v>44996.333333333328</c:v>
                </c:pt>
                <c:pt idx="51">
                  <c:v>47044.666666666672</c:v>
                </c:pt>
                <c:pt idx="52">
                  <c:v>49044.666666666672</c:v>
                </c:pt>
                <c:pt idx="53">
                  <c:v>47044.666666666672</c:v>
                </c:pt>
                <c:pt idx="54">
                  <c:v>47044.666666666672</c:v>
                </c:pt>
                <c:pt idx="55">
                  <c:v>22940</c:v>
                </c:pt>
                <c:pt idx="56">
                  <c:v>22940</c:v>
                </c:pt>
                <c:pt idx="57">
                  <c:v>126940</c:v>
                </c:pt>
                <c:pt idx="58">
                  <c:v>22940</c:v>
                </c:pt>
                <c:pt idx="59">
                  <c:v>22940</c:v>
                </c:pt>
                <c:pt idx="60">
                  <c:v>61339.999999999985</c:v>
                </c:pt>
                <c:pt idx="61">
                  <c:v>23561.666666666664</c:v>
                </c:pt>
                <c:pt idx="62">
                  <c:v>49092.999999999985</c:v>
                </c:pt>
                <c:pt idx="63">
                  <c:v>44996.333333333328</c:v>
                </c:pt>
                <c:pt idx="64">
                  <c:v>47044.666666666672</c:v>
                </c:pt>
                <c:pt idx="65">
                  <c:v>49044.666666666672</c:v>
                </c:pt>
                <c:pt idx="66">
                  <c:v>47044.666666666672</c:v>
                </c:pt>
                <c:pt idx="67">
                  <c:v>25431.333333333336</c:v>
                </c:pt>
                <c:pt idx="68">
                  <c:v>22940</c:v>
                </c:pt>
                <c:pt idx="69">
                  <c:v>126940</c:v>
                </c:pt>
                <c:pt idx="70">
                  <c:v>22940</c:v>
                </c:pt>
                <c:pt idx="71">
                  <c:v>22940</c:v>
                </c:pt>
                <c:pt idx="72">
                  <c:v>61339.999999999985</c:v>
                </c:pt>
                <c:pt idx="73">
                  <c:v>22605.000000000007</c:v>
                </c:pt>
                <c:pt idx="74">
                  <c:v>23561.666666666664</c:v>
                </c:pt>
                <c:pt idx="75">
                  <c:v>49092.999999999985</c:v>
                </c:pt>
                <c:pt idx="76">
                  <c:v>44996.333333333328</c:v>
                </c:pt>
                <c:pt idx="77">
                  <c:v>47044.666666666672</c:v>
                </c:pt>
                <c:pt idx="78">
                  <c:v>49044.666666666672</c:v>
                </c:pt>
                <c:pt idx="79">
                  <c:v>25431.333333333336</c:v>
                </c:pt>
                <c:pt idx="80">
                  <c:v>25431.333333333336</c:v>
                </c:pt>
                <c:pt idx="81">
                  <c:v>126940</c:v>
                </c:pt>
                <c:pt idx="82">
                  <c:v>22940</c:v>
                </c:pt>
                <c:pt idx="83">
                  <c:v>22940</c:v>
                </c:pt>
                <c:pt idx="84">
                  <c:v>61339.999999999985</c:v>
                </c:pt>
                <c:pt idx="85">
                  <c:v>49023.333333333328</c:v>
                </c:pt>
                <c:pt idx="86">
                  <c:v>44591.666666666672</c:v>
                </c:pt>
                <c:pt idx="87">
                  <c:v>47596.666666666672</c:v>
                </c:pt>
                <c:pt idx="88">
                  <c:v>45596.666666666672</c:v>
                </c:pt>
                <c:pt idx="89">
                  <c:v>45596.666666666672</c:v>
                </c:pt>
                <c:pt idx="90">
                  <c:v>45596.666666666672</c:v>
                </c:pt>
                <c:pt idx="91">
                  <c:v>44553.333333333343</c:v>
                </c:pt>
                <c:pt idx="92">
                  <c:v>22940</c:v>
                </c:pt>
                <c:pt idx="93">
                  <c:v>22940</c:v>
                </c:pt>
                <c:pt idx="94">
                  <c:v>126940</c:v>
                </c:pt>
                <c:pt idx="95">
                  <c:v>22940</c:v>
                </c:pt>
                <c:pt idx="96">
                  <c:v>22940</c:v>
                </c:pt>
                <c:pt idx="97">
                  <c:v>86379.999999999985</c:v>
                </c:pt>
                <c:pt idx="98">
                  <c:v>43883.333333333343</c:v>
                </c:pt>
                <c:pt idx="99">
                  <c:v>45596.666666666672</c:v>
                </c:pt>
                <c:pt idx="100">
                  <c:v>45596.666666666672</c:v>
                </c:pt>
                <c:pt idx="101">
                  <c:v>45596.666666666672</c:v>
                </c:pt>
                <c:pt idx="102">
                  <c:v>45596.666666666672</c:v>
                </c:pt>
                <c:pt idx="103">
                  <c:v>44553.333333333343</c:v>
                </c:pt>
                <c:pt idx="104">
                  <c:v>44553.333333333343</c:v>
                </c:pt>
                <c:pt idx="105">
                  <c:v>20940</c:v>
                </c:pt>
                <c:pt idx="106">
                  <c:v>20940</c:v>
                </c:pt>
                <c:pt idx="107">
                  <c:v>124940</c:v>
                </c:pt>
                <c:pt idx="108">
                  <c:v>20940</c:v>
                </c:pt>
                <c:pt idx="109">
                  <c:v>45644.999999999985</c:v>
                </c:pt>
                <c:pt idx="110">
                  <c:v>79948.333333333328</c:v>
                </c:pt>
                <c:pt idx="111">
                  <c:v>43596.666666666672</c:v>
                </c:pt>
                <c:pt idx="112">
                  <c:v>43596.666666666672</c:v>
                </c:pt>
                <c:pt idx="113">
                  <c:v>43596.666666666672</c:v>
                </c:pt>
                <c:pt idx="114">
                  <c:v>43596.666666666672</c:v>
                </c:pt>
                <c:pt idx="115">
                  <c:v>20940</c:v>
                </c:pt>
                <c:pt idx="116">
                  <c:v>20940</c:v>
                </c:pt>
                <c:pt idx="117">
                  <c:v>124940</c:v>
                </c:pt>
                <c:pt idx="118">
                  <c:v>20940</c:v>
                </c:pt>
                <c:pt idx="119">
                  <c:v>20940</c:v>
                </c:pt>
              </c:numCache>
            </c:numRef>
          </c:val>
          <c:smooth val="0"/>
          <c:extLst>
            <c:ext xmlns:c16="http://schemas.microsoft.com/office/drawing/2014/chart" uri="{C3380CC4-5D6E-409C-BE32-E72D297353CC}">
              <c16:uniqueId val="{00000001-7E46-4609-9438-1C6B7920AD6E}"/>
            </c:ext>
          </c:extLst>
        </c:ser>
        <c:dLbls>
          <c:showLegendKey val="0"/>
          <c:showVal val="0"/>
          <c:showCatName val="0"/>
          <c:showSerName val="0"/>
          <c:showPercent val="0"/>
          <c:showBubbleSize val="0"/>
        </c:dLbls>
        <c:smooth val="0"/>
        <c:axId val="1529843216"/>
        <c:axId val="1529843696"/>
      </c:lineChart>
      <c:dateAx>
        <c:axId val="152984321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9843696"/>
        <c:crosses val="autoZero"/>
        <c:auto val="1"/>
        <c:lblOffset val="100"/>
        <c:baseTimeUnit val="months"/>
      </c:dateAx>
      <c:valAx>
        <c:axId val="152984369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9843216"/>
        <c:crosses val="autoZero"/>
        <c:crossBetween val="between"/>
      </c:valAx>
    </c:plotArea>
    <c:legend>
      <c:legendPos val="r"/>
      <c:overlay val="0"/>
    </c:legend>
    <c:plotVisOnly val="1"/>
    <c:dispBlanksAs val="gap"/>
    <c:showDLblsOverMax val="0"/>
    <c:extLst/>
  </c:chart>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E5A6-7F81-4424-ACC5-8C9FB29AB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77C2D1BC-6406-41FB-B38D-577C27E745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3B31-E5C4-438F-970A-BE4EBB96E61C}" type="datetimeFigureOut">
              <a:rPr lang="en-GB" smtClean="0"/>
              <a:t>29/09/2025</a:t>
            </a:fld>
            <a:endParaRPr lang="en-GB" dirty="0"/>
          </a:p>
        </p:txBody>
      </p:sp>
      <p:sp>
        <p:nvSpPr>
          <p:cNvPr id="4" name="Footer Placeholder 3">
            <a:extLst>
              <a:ext uri="{FF2B5EF4-FFF2-40B4-BE49-F238E27FC236}">
                <a16:creationId xmlns:a16="http://schemas.microsoft.com/office/drawing/2014/main" id="{78E096FA-BF28-4675-94A5-A0B48FF37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9F92263-913A-4FB7-8F42-8AD198EE8A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979C3-E50E-4145-B573-B081913B1D52}" type="slidenum">
              <a:rPr lang="en-GB" smtClean="0"/>
              <a:t>‹#›</a:t>
            </a:fld>
            <a:endParaRPr lang="en-GB" dirty="0"/>
          </a:p>
        </p:txBody>
      </p:sp>
    </p:spTree>
    <p:extLst>
      <p:ext uri="{BB962C8B-B14F-4D97-AF65-F5344CB8AC3E}">
        <p14:creationId xmlns:p14="http://schemas.microsoft.com/office/powerpoint/2010/main" val="426277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CBA0D-666D-40AC-9361-0C428A6DC53C}" type="datetimeFigureOut">
              <a:rPr lang="en-GB" smtClean="0"/>
              <a:t>29/09/2025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46DAB-9726-42F5-8C65-42EF66410008}" type="slidenum">
              <a:rPr lang="en-GB" smtClean="0"/>
              <a:t>‹#›</a:t>
            </a:fld>
            <a:endParaRPr lang="en-GB" dirty="0"/>
          </a:p>
        </p:txBody>
      </p:sp>
    </p:spTree>
    <p:extLst>
      <p:ext uri="{BB962C8B-B14F-4D97-AF65-F5344CB8AC3E}">
        <p14:creationId xmlns:p14="http://schemas.microsoft.com/office/powerpoint/2010/main" val="332662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p>
          <a:p>
            <a:r>
              <a:rPr lang="en-GB" dirty="0"/>
              <a:t>Contributors</a:t>
            </a:r>
          </a:p>
          <a:p>
            <a:r>
              <a:rPr lang="en-US" dirty="0"/>
              <a:t>David Lockhart-Hawkins</a:t>
            </a:r>
          </a:p>
          <a:p>
            <a:r>
              <a:rPr lang="en-US" dirty="0"/>
              <a:t>Chris Cherry</a:t>
            </a:r>
          </a:p>
          <a:p>
            <a:r>
              <a:rPr lang="en-US" dirty="0"/>
              <a:t>Anna Sutton </a:t>
            </a:r>
          </a:p>
          <a:p>
            <a:endParaRPr lang="en-US" dirty="0"/>
          </a:p>
          <a:p>
            <a:pPr marL="0" indent="0">
              <a:buNone/>
            </a:pPr>
            <a:r>
              <a:rPr lang="en-US" dirty="0"/>
              <a:t>Case Study Contributors</a:t>
            </a:r>
          </a:p>
          <a:p>
            <a:r>
              <a:rPr lang="en-US" dirty="0"/>
              <a:t>London South Bank University</a:t>
            </a:r>
          </a:p>
          <a:p>
            <a:r>
              <a:rPr lang="en-US" dirty="0"/>
              <a:t>Sheffield Hallam University</a:t>
            </a:r>
          </a:p>
          <a:p>
            <a:r>
              <a:rPr lang="en-US" dirty="0"/>
              <a:t>University of Exeter</a:t>
            </a:r>
          </a:p>
          <a:p>
            <a:endParaRPr lang="en-GB" dirty="0"/>
          </a:p>
        </p:txBody>
      </p:sp>
      <p:sp>
        <p:nvSpPr>
          <p:cNvPr id="4" name="Slide Number Placeholder 3"/>
          <p:cNvSpPr>
            <a:spLocks noGrp="1"/>
          </p:cNvSpPr>
          <p:nvPr>
            <p:ph type="sldNum" sz="quarter" idx="5"/>
          </p:nvPr>
        </p:nvSpPr>
        <p:spPr/>
        <p:txBody>
          <a:bodyPr/>
          <a:lstStyle/>
          <a:p>
            <a:fld id="{77446DAB-9726-42F5-8C65-42EF66410008}" type="slidenum">
              <a:rPr lang="en-GB" smtClean="0"/>
              <a:t>3</a:t>
            </a:fld>
            <a:endParaRPr lang="en-GB" dirty="0"/>
          </a:p>
        </p:txBody>
      </p:sp>
    </p:spTree>
    <p:extLst>
      <p:ext uri="{BB962C8B-B14F-4D97-AF65-F5344CB8AC3E}">
        <p14:creationId xmlns:p14="http://schemas.microsoft.com/office/powerpoint/2010/main" val="84183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2F33-960E-500F-01CB-C2A38BB5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402CF-9DDD-2A9C-D858-3F6994AFE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AC8E-E6CF-3B2A-6B60-D713470EAE11}"/>
              </a:ext>
            </a:extLst>
          </p:cNvPr>
          <p:cNvSpPr>
            <a:spLocks noGrp="1"/>
          </p:cNvSpPr>
          <p:nvPr>
            <p:ph type="body" idx="1"/>
          </p:nvPr>
        </p:nvSpPr>
        <p:spPr/>
        <p:txBody>
          <a:bodyPr/>
          <a:lstStyle/>
          <a:p>
            <a:r>
              <a:rPr lang="en-GB" dirty="0"/>
              <a:t>Explain</a:t>
            </a:r>
          </a:p>
          <a:p>
            <a:r>
              <a:rPr lang="en-GB" dirty="0"/>
              <a:t>Contributors</a:t>
            </a:r>
          </a:p>
          <a:p>
            <a:r>
              <a:rPr lang="en-US" dirty="0"/>
              <a:t>David Lockhart-Hawkins</a:t>
            </a:r>
          </a:p>
          <a:p>
            <a:r>
              <a:rPr lang="en-US" dirty="0"/>
              <a:t>Chris Cherry</a:t>
            </a:r>
          </a:p>
          <a:p>
            <a:r>
              <a:rPr lang="en-US" dirty="0"/>
              <a:t>Anna Sutton </a:t>
            </a:r>
          </a:p>
          <a:p>
            <a:endParaRPr lang="en-US" dirty="0"/>
          </a:p>
          <a:p>
            <a:pPr marL="0" indent="0">
              <a:buNone/>
            </a:pPr>
            <a:r>
              <a:rPr lang="en-US" dirty="0"/>
              <a:t>Case Study Contributors</a:t>
            </a:r>
          </a:p>
          <a:p>
            <a:r>
              <a:rPr lang="en-US" dirty="0"/>
              <a:t>London South Bank University</a:t>
            </a:r>
          </a:p>
          <a:p>
            <a:r>
              <a:rPr lang="en-US" dirty="0"/>
              <a:t>Sheffield Hallam University</a:t>
            </a:r>
          </a:p>
          <a:p>
            <a:r>
              <a:rPr lang="en-US" dirty="0"/>
              <a:t>University of Exeter</a:t>
            </a:r>
          </a:p>
          <a:p>
            <a:endParaRPr lang="en-GB" dirty="0"/>
          </a:p>
        </p:txBody>
      </p:sp>
      <p:sp>
        <p:nvSpPr>
          <p:cNvPr id="4" name="Slide Number Placeholder 3">
            <a:extLst>
              <a:ext uri="{FF2B5EF4-FFF2-40B4-BE49-F238E27FC236}">
                <a16:creationId xmlns:a16="http://schemas.microsoft.com/office/drawing/2014/main" id="{1D1DEB2C-B6FE-3411-F0DB-55EB39DB3407}"/>
              </a:ext>
            </a:extLst>
          </p:cNvPr>
          <p:cNvSpPr>
            <a:spLocks noGrp="1"/>
          </p:cNvSpPr>
          <p:nvPr>
            <p:ph type="sldNum" sz="quarter" idx="5"/>
          </p:nvPr>
        </p:nvSpPr>
        <p:spPr/>
        <p:txBody>
          <a:bodyPr/>
          <a:lstStyle/>
          <a:p>
            <a:fld id="{77446DAB-9726-42F5-8C65-42EF66410008}" type="slidenum">
              <a:rPr lang="en-GB" smtClean="0"/>
              <a:t>4</a:t>
            </a:fld>
            <a:endParaRPr lang="en-GB" dirty="0"/>
          </a:p>
        </p:txBody>
      </p:sp>
    </p:spTree>
    <p:extLst>
      <p:ext uri="{BB962C8B-B14F-4D97-AF65-F5344CB8AC3E}">
        <p14:creationId xmlns:p14="http://schemas.microsoft.com/office/powerpoint/2010/main" val="22103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‘Apprenticeship Planning Checklist V1.0’ - This checklist supports institutions to assess and manage key risks in apprenticeship delivery, including quality, compliance, and safeguarding. It captures current readiness, planned actions, and responsible officers to ensure a clear, proactive approach – Chapter 1, 2</a:t>
            </a:r>
          </a:p>
          <a:p>
            <a:r>
              <a:rPr lang="en-GB" sz="1200" b="0" i="0" kern="1200" dirty="0">
                <a:solidFill>
                  <a:schemeClr val="tx1"/>
                </a:solidFill>
                <a:effectLst/>
                <a:latin typeface="+mn-lt"/>
                <a:ea typeface="+mn-ea"/>
                <a:cs typeface="+mn-cs"/>
              </a:rPr>
              <a:t>‘Apprenticeship Delivery Models Checklist V1.0’ - This checklist helps institutions determine the most appropriate delivery model for each apprenticeship standard. It records the chosen method, justification, and any required actions, ensuring clarity on roles, responsibilities, and timelines. – Chapter 3</a:t>
            </a:r>
          </a:p>
          <a:p>
            <a:r>
              <a:rPr lang="en-GB" sz="1200" b="0" i="0" kern="1200" dirty="0">
                <a:solidFill>
                  <a:schemeClr val="tx1"/>
                </a:solidFill>
                <a:effectLst/>
                <a:latin typeface="+mn-lt"/>
                <a:ea typeface="+mn-ea"/>
                <a:cs typeface="+mn-cs"/>
              </a:rPr>
              <a:t>‘Basic Apprenticeship Programme Costing Tool v1.0’- This excel based tool allows you to examine the product cost and budget for delivery of a programme. – Chapter 3 (Example available)</a:t>
            </a:r>
          </a:p>
          <a:p>
            <a:r>
              <a:rPr lang="en-GB" sz="1200" b="0" i="0" kern="1200" dirty="0">
                <a:solidFill>
                  <a:schemeClr val="tx1"/>
                </a:solidFill>
                <a:effectLst/>
                <a:latin typeface="+mn-lt"/>
                <a:ea typeface="+mn-ea"/>
                <a:cs typeface="+mn-cs"/>
              </a:rPr>
              <a:t>‘Advanced Apprenticeship Programme Costing Tool v1.0’- This excel based tool allows you to examine the product cost and budget for delivery of a programme but uses additional data points such as contact time in staff roles to establish staff capacity projections . – Chapter 3 (Example available)</a:t>
            </a:r>
          </a:p>
          <a:p>
            <a:r>
              <a:rPr lang="en-GB" sz="1200" b="0" i="0" kern="1200" dirty="0">
                <a:solidFill>
                  <a:schemeClr val="tx1"/>
                </a:solidFill>
                <a:effectLst/>
                <a:latin typeface="+mn-lt"/>
                <a:ea typeface="+mn-ea"/>
                <a:cs typeface="+mn-cs"/>
              </a:rPr>
              <a:t>‘Apprenticeship Financial Forecasting Tool v1.0’ – This excel based tool allows the profiling of revenue of programmes linked to retention on programme, informing when you are likely to receive monies and your revenue profile. – Chapter 3, 4 (Example available)</a:t>
            </a:r>
          </a:p>
          <a:p>
            <a:r>
              <a:rPr lang="en-GB" sz="1200" b="0" i="0" kern="1200" dirty="0">
                <a:solidFill>
                  <a:schemeClr val="tx1"/>
                </a:solidFill>
                <a:effectLst/>
                <a:latin typeface="+mn-lt"/>
                <a:ea typeface="+mn-ea"/>
                <a:cs typeface="+mn-cs"/>
              </a:rPr>
              <a:t>‘RPL Calculator v1.0’ – This excel based tool allows you to enter the details of your apprenticeship programme in price and planned hours and the hours identified for prior learning. This then calculates the adjustment you would need to make to training price. – Chapter 4, 7 (Example available)</a:t>
            </a:r>
          </a:p>
          <a:p>
            <a:r>
              <a:rPr lang="en-GB" sz="1200" b="0" i="0" kern="1200" dirty="0">
                <a:solidFill>
                  <a:schemeClr val="tx1"/>
                </a:solidFill>
                <a:effectLst/>
                <a:latin typeface="+mn-lt"/>
                <a:ea typeface="+mn-ea"/>
                <a:cs typeface="+mn-cs"/>
              </a:rPr>
              <a:t>‘Price breakdown Tool v1.0’ – This excel based tool allows you to enter the details of a programme and standardise your approach to calculating eligible costs on a programme by programme basis with an output of a breakdown for an employer that could be absorbed into a contract for services schedule. – Chapter 4 (Example available)</a:t>
            </a:r>
          </a:p>
          <a:p>
            <a:r>
              <a:rPr lang="en-GB" sz="1200" b="0" i="0" kern="1200" dirty="0">
                <a:solidFill>
                  <a:schemeClr val="tx1"/>
                </a:solidFill>
                <a:effectLst/>
                <a:latin typeface="+mn-lt"/>
                <a:ea typeface="+mn-ea"/>
                <a:cs typeface="+mn-cs"/>
              </a:rPr>
              <a:t>‘Employer contracting checklist v1’ – This word document is a checklist of all core areas that should be considered when agreeing to work with employers. – Chapter 6</a:t>
            </a:r>
          </a:p>
          <a:p>
            <a:r>
              <a:rPr lang="en-GB" sz="1200" b="0" i="0" kern="1200" dirty="0">
                <a:solidFill>
                  <a:schemeClr val="tx1"/>
                </a:solidFill>
                <a:effectLst/>
                <a:latin typeface="+mn-lt"/>
                <a:ea typeface="+mn-ea"/>
                <a:cs typeface="+mn-cs"/>
              </a:rPr>
              <a:t>‘ROI Tool v1’ – This excel based tool allows you to calculate return on investment including optional, editable variables that are factors within apprenticeship delivery. – Chapter 7 (Example available)</a:t>
            </a:r>
          </a:p>
          <a:p>
            <a:r>
              <a:rPr lang="en-GB" sz="1200" b="0" i="0" kern="1200" dirty="0">
                <a:solidFill>
                  <a:schemeClr val="tx1"/>
                </a:solidFill>
                <a:effectLst/>
                <a:latin typeface="+mn-lt"/>
                <a:ea typeface="+mn-ea"/>
                <a:cs typeface="+mn-cs"/>
              </a:rPr>
              <a:t>Several tools have example version with demonstration data within them. They are populated to give a guide as to how they could be completed.</a:t>
            </a:r>
          </a:p>
          <a:p>
            <a:endParaRPr lang="en-GB" dirty="0"/>
          </a:p>
        </p:txBody>
      </p:sp>
      <p:sp>
        <p:nvSpPr>
          <p:cNvPr id="4" name="Slide Number Placeholder 3"/>
          <p:cNvSpPr>
            <a:spLocks noGrp="1"/>
          </p:cNvSpPr>
          <p:nvPr>
            <p:ph type="sldNum" sz="quarter" idx="5"/>
          </p:nvPr>
        </p:nvSpPr>
        <p:spPr/>
        <p:txBody>
          <a:bodyPr/>
          <a:lstStyle/>
          <a:p>
            <a:fld id="{77446DAB-9726-42F5-8C65-42EF66410008}" type="slidenum">
              <a:rPr lang="en-GB" smtClean="0"/>
              <a:t>7</a:t>
            </a:fld>
            <a:endParaRPr lang="en-GB" dirty="0"/>
          </a:p>
        </p:txBody>
      </p:sp>
    </p:spTree>
    <p:extLst>
      <p:ext uri="{BB962C8B-B14F-4D97-AF65-F5344CB8AC3E}">
        <p14:creationId xmlns:p14="http://schemas.microsoft.com/office/powerpoint/2010/main" val="377489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E5BA-DE96-1C77-690B-6885A334D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0DA7A-FA69-028C-BD81-E24870861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EAB03-DBBA-F1A4-5BC3-F217902F19E6}"/>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4E4886F5-DD1E-CB82-A513-0149B65347F4}"/>
              </a:ext>
            </a:extLst>
          </p:cNvPr>
          <p:cNvSpPr>
            <a:spLocks noGrp="1"/>
          </p:cNvSpPr>
          <p:nvPr>
            <p:ph type="sldNum" sz="quarter" idx="5"/>
          </p:nvPr>
        </p:nvSpPr>
        <p:spPr/>
        <p:txBody>
          <a:bodyPr/>
          <a:lstStyle/>
          <a:p>
            <a:fld id="{77446DAB-9726-42F5-8C65-42EF66410008}" type="slidenum">
              <a:rPr lang="en-GB" smtClean="0"/>
              <a:t>8</a:t>
            </a:fld>
            <a:endParaRPr lang="en-GB" dirty="0"/>
          </a:p>
        </p:txBody>
      </p:sp>
    </p:spTree>
    <p:extLst>
      <p:ext uri="{BB962C8B-B14F-4D97-AF65-F5344CB8AC3E}">
        <p14:creationId xmlns:p14="http://schemas.microsoft.com/office/powerpoint/2010/main" val="218859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2C5C-DE55-A536-F598-ACDF611A3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C2C0-4198-6FAE-8025-D01BB834C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882B9-E2DF-CD2B-8937-4CE7567456BF}"/>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7B974660-9DE1-883D-35CE-17060C90805B}"/>
              </a:ext>
            </a:extLst>
          </p:cNvPr>
          <p:cNvSpPr>
            <a:spLocks noGrp="1"/>
          </p:cNvSpPr>
          <p:nvPr>
            <p:ph type="sldNum" sz="quarter" idx="5"/>
          </p:nvPr>
        </p:nvSpPr>
        <p:spPr/>
        <p:txBody>
          <a:bodyPr/>
          <a:lstStyle/>
          <a:p>
            <a:fld id="{77446DAB-9726-42F5-8C65-42EF66410008}" type="slidenum">
              <a:rPr lang="en-GB" smtClean="0"/>
              <a:t>9</a:t>
            </a:fld>
            <a:endParaRPr lang="en-GB" dirty="0"/>
          </a:p>
        </p:txBody>
      </p:sp>
    </p:spTree>
    <p:extLst>
      <p:ext uri="{BB962C8B-B14F-4D97-AF65-F5344CB8AC3E}">
        <p14:creationId xmlns:p14="http://schemas.microsoft.com/office/powerpoint/2010/main" val="366559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46D5-1966-105B-22F5-0FECCF045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7EE6B-2E46-7908-9AB2-63B4C38CC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9C0F7-04F3-046C-A67A-D2F71D8D0902}"/>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2EEC74E9-AC53-3902-7428-C1AB2E7FB559}"/>
              </a:ext>
            </a:extLst>
          </p:cNvPr>
          <p:cNvSpPr>
            <a:spLocks noGrp="1"/>
          </p:cNvSpPr>
          <p:nvPr>
            <p:ph type="sldNum" sz="quarter" idx="5"/>
          </p:nvPr>
        </p:nvSpPr>
        <p:spPr/>
        <p:txBody>
          <a:bodyPr/>
          <a:lstStyle/>
          <a:p>
            <a:fld id="{77446DAB-9726-42F5-8C65-42EF66410008}" type="slidenum">
              <a:rPr lang="en-GB" smtClean="0"/>
              <a:t>10</a:t>
            </a:fld>
            <a:endParaRPr lang="en-GB" dirty="0"/>
          </a:p>
        </p:txBody>
      </p:sp>
    </p:spTree>
    <p:extLst>
      <p:ext uri="{BB962C8B-B14F-4D97-AF65-F5344CB8AC3E}">
        <p14:creationId xmlns:p14="http://schemas.microsoft.com/office/powerpoint/2010/main" val="177942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58AC-56FF-E5D5-D1F5-16A3EF8C7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CF829-5E89-6A19-1293-0996506CC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880DC-F131-56A0-9947-AD0FAA41AD39}"/>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11565E70-2D1D-B488-34F7-ED3FA4533B3B}"/>
              </a:ext>
            </a:extLst>
          </p:cNvPr>
          <p:cNvSpPr>
            <a:spLocks noGrp="1"/>
          </p:cNvSpPr>
          <p:nvPr>
            <p:ph type="sldNum" sz="quarter" idx="5"/>
          </p:nvPr>
        </p:nvSpPr>
        <p:spPr/>
        <p:txBody>
          <a:bodyPr/>
          <a:lstStyle/>
          <a:p>
            <a:fld id="{77446DAB-9726-42F5-8C65-42EF66410008}" type="slidenum">
              <a:rPr lang="en-GB" smtClean="0"/>
              <a:t>11</a:t>
            </a:fld>
            <a:endParaRPr lang="en-GB" dirty="0"/>
          </a:p>
        </p:txBody>
      </p:sp>
    </p:spTree>
    <p:extLst>
      <p:ext uri="{BB962C8B-B14F-4D97-AF65-F5344CB8AC3E}">
        <p14:creationId xmlns:p14="http://schemas.microsoft.com/office/powerpoint/2010/main" val="85428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E309-8014-D64E-5F18-1554D56C8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2DEFB-9C14-0BED-6412-88B879A0B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18D19-D385-BFF2-D839-A0891AE7C59F}"/>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FF3CEEF0-AB48-0399-C574-69DEAF574190}"/>
              </a:ext>
            </a:extLst>
          </p:cNvPr>
          <p:cNvSpPr>
            <a:spLocks noGrp="1"/>
          </p:cNvSpPr>
          <p:nvPr>
            <p:ph type="sldNum" sz="quarter" idx="5"/>
          </p:nvPr>
        </p:nvSpPr>
        <p:spPr/>
        <p:txBody>
          <a:bodyPr/>
          <a:lstStyle/>
          <a:p>
            <a:fld id="{77446DAB-9726-42F5-8C65-42EF66410008}" type="slidenum">
              <a:rPr lang="en-GB" smtClean="0"/>
              <a:t>12</a:t>
            </a:fld>
            <a:endParaRPr lang="en-GB" dirty="0"/>
          </a:p>
        </p:txBody>
      </p:sp>
    </p:spTree>
    <p:extLst>
      <p:ext uri="{BB962C8B-B14F-4D97-AF65-F5344CB8AC3E}">
        <p14:creationId xmlns:p14="http://schemas.microsoft.com/office/powerpoint/2010/main" val="368483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27BB0-EAA6-3A56-60EC-3627EBA6E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EE42D-6D88-400A-723C-721CD1429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E15F1-F59A-AA7F-91B1-66A157D1855D}"/>
              </a:ext>
            </a:extLst>
          </p:cNvPr>
          <p:cNvSpPr>
            <a:spLocks noGrp="1"/>
          </p:cNvSpPr>
          <p:nvPr>
            <p:ph type="body" idx="1"/>
          </p:nvPr>
        </p:nvSpPr>
        <p:spPr/>
        <p:txBody>
          <a:bodyPr/>
          <a:lstStyle/>
          <a:p>
            <a:r>
              <a:rPr lang="en-GB" dirty="0"/>
              <a:t>Show Forecasting tool example</a:t>
            </a:r>
          </a:p>
        </p:txBody>
      </p:sp>
      <p:sp>
        <p:nvSpPr>
          <p:cNvPr id="4" name="Slide Number Placeholder 3">
            <a:extLst>
              <a:ext uri="{FF2B5EF4-FFF2-40B4-BE49-F238E27FC236}">
                <a16:creationId xmlns:a16="http://schemas.microsoft.com/office/drawing/2014/main" id="{65C2BA29-A15F-D3F8-AFDC-EAFEED2C1E58}"/>
              </a:ext>
            </a:extLst>
          </p:cNvPr>
          <p:cNvSpPr>
            <a:spLocks noGrp="1"/>
          </p:cNvSpPr>
          <p:nvPr>
            <p:ph type="sldNum" sz="quarter" idx="5"/>
          </p:nvPr>
        </p:nvSpPr>
        <p:spPr/>
        <p:txBody>
          <a:bodyPr/>
          <a:lstStyle/>
          <a:p>
            <a:fld id="{77446DAB-9726-42F5-8C65-42EF66410008}" type="slidenum">
              <a:rPr lang="en-GB" smtClean="0"/>
              <a:t>13</a:t>
            </a:fld>
            <a:endParaRPr lang="en-GB" dirty="0"/>
          </a:p>
        </p:txBody>
      </p:sp>
    </p:spTree>
    <p:extLst>
      <p:ext uri="{BB962C8B-B14F-4D97-AF65-F5344CB8AC3E}">
        <p14:creationId xmlns:p14="http://schemas.microsoft.com/office/powerpoint/2010/main" val="474768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10099" y="4020526"/>
            <a:ext cx="3068410" cy="337871"/>
          </a:xfrm>
          <a:prstGeom prst="rect">
            <a:avLst/>
          </a:prstGeom>
        </p:spPr>
        <p:txBody>
          <a:bodyPr lIns="0" tIns="0" rIns="0" bIns="0"/>
          <a:lstStyle>
            <a:lvl1pPr marL="0" indent="0" algn="l">
              <a:buNone/>
              <a:defRPr sz="2400"/>
            </a:lvl1pPr>
            <a:lvl2pPr marL="457177" indent="0" algn="ctr">
              <a:buNone/>
              <a:defRPr sz="2000"/>
            </a:lvl2pPr>
            <a:lvl3pPr marL="914355" indent="0" algn="ctr">
              <a:buNone/>
              <a:defRPr sz="1800"/>
            </a:lvl3pPr>
            <a:lvl4pPr marL="1371532" indent="0" algn="ctr">
              <a:buNone/>
              <a:defRPr sz="1600"/>
            </a:lvl4pPr>
            <a:lvl5pPr marL="1828710" indent="0" algn="ctr">
              <a:buNone/>
              <a:defRPr sz="1600"/>
            </a:lvl5pPr>
            <a:lvl6pPr marL="2285887" indent="0" algn="ctr">
              <a:buNone/>
              <a:defRPr sz="1600"/>
            </a:lvl6pPr>
            <a:lvl7pPr marL="2743064" indent="0" algn="ctr">
              <a:buNone/>
              <a:defRPr sz="1600"/>
            </a:lvl7pPr>
            <a:lvl8pPr marL="3200241" indent="0" algn="ctr">
              <a:buNone/>
              <a:defRPr sz="1600"/>
            </a:lvl8pPr>
            <a:lvl9pPr marL="3657418" indent="0" algn="ctr">
              <a:buNone/>
              <a:defRPr sz="1600"/>
            </a:lvl9pPr>
          </a:lstStyle>
          <a:p>
            <a:r>
              <a:rPr lang="en-GB" dirty="0"/>
              <a:t>00/00/0000</a:t>
            </a:r>
            <a:endParaRPr lang="en-US" dirty="0"/>
          </a:p>
        </p:txBody>
      </p:sp>
      <p:sp>
        <p:nvSpPr>
          <p:cNvPr id="7" name="Title 6">
            <a:extLst>
              <a:ext uri="{FF2B5EF4-FFF2-40B4-BE49-F238E27FC236}">
                <a16:creationId xmlns:a16="http://schemas.microsoft.com/office/drawing/2014/main" id="{D4BE460D-1845-254C-8EC6-95D862DEB8ED}"/>
              </a:ext>
            </a:extLst>
          </p:cNvPr>
          <p:cNvSpPr>
            <a:spLocks noGrp="1"/>
          </p:cNvSpPr>
          <p:nvPr>
            <p:ph type="title" hasCustomPrompt="1"/>
          </p:nvPr>
        </p:nvSpPr>
        <p:spPr>
          <a:xfrm>
            <a:off x="810099" y="911395"/>
            <a:ext cx="6075741" cy="2793492"/>
          </a:xfrm>
          <a:prstGeom prst="rect">
            <a:avLst/>
          </a:prstGeom>
        </p:spPr>
        <p:txBody>
          <a:bodyPr lIns="0" tIns="0" rIns="0" bIns="0"/>
          <a:lstStyle/>
          <a:p>
            <a:r>
              <a:rPr lang="en-GB" dirty="0"/>
              <a:t>This is where the presentation title would go. It can run over a few lines in PT Sans 48pt. With six lines being the max at that size.</a:t>
            </a:r>
            <a:endParaRPr lang="en-US" dirty="0"/>
          </a:p>
        </p:txBody>
      </p:sp>
    </p:spTree>
    <p:extLst>
      <p:ext uri="{BB962C8B-B14F-4D97-AF65-F5344CB8AC3E}">
        <p14:creationId xmlns:p14="http://schemas.microsoft.com/office/powerpoint/2010/main" val="154297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lide 1 (m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8" y="911398"/>
            <a:ext cx="10565039" cy="997314"/>
          </a:xfrm>
        </p:spPr>
        <p:txBody>
          <a:bodyPr anchor="t" anchorCtr="0">
            <a:noAutofit/>
          </a:bodyPr>
          <a:lstStyle>
            <a:lvl1pPr algn="l">
              <a:defRPr sz="3375">
                <a:solidFill>
                  <a:srgbClr val="101820"/>
                </a:solidFill>
              </a:defRPr>
            </a:lvl1pPr>
          </a:lstStyle>
          <a:p>
            <a:r>
              <a:rPr lang="en-GB" dirty="0"/>
              <a:t>A full width slide title would appear like this and can only be two lines long at 48pt</a:t>
            </a:r>
            <a:endParaRPr lang="en-US" dirty="0"/>
          </a:p>
        </p:txBody>
      </p:sp>
      <p:sp>
        <p:nvSpPr>
          <p:cNvPr id="6" name="Text Placeholder 2">
            <a:extLst>
              <a:ext uri="{FF2B5EF4-FFF2-40B4-BE49-F238E27FC236}">
                <a16:creationId xmlns:a16="http://schemas.microsoft.com/office/drawing/2014/main" id="{CD6C99B6-CF5F-E74D-872D-D59949E588FD}"/>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marL="0" indent="0">
              <a:buNone/>
              <a:defRPr sz="844" b="0" i="0">
                <a:latin typeface="Muli Regular Roman" pitchFamily="2" charset="77"/>
              </a:defRPr>
            </a:lvl1pPr>
          </a:lstStyle>
          <a:p>
            <a:r>
              <a:rPr lang="en-US" dirty="0"/>
              <a:t>Presentation title goes here and can stretch across the page if required but it may need some editing to fit. </a:t>
            </a:r>
          </a:p>
        </p:txBody>
      </p:sp>
      <p:sp>
        <p:nvSpPr>
          <p:cNvPr id="7" name="Text Placeholder 3">
            <a:extLst>
              <a:ext uri="{FF2B5EF4-FFF2-40B4-BE49-F238E27FC236}">
                <a16:creationId xmlns:a16="http://schemas.microsoft.com/office/drawing/2014/main" id="{FD003EAA-AFDE-2146-8071-FD8B95E6B28C}"/>
              </a:ext>
            </a:extLst>
          </p:cNvPr>
          <p:cNvSpPr>
            <a:spLocks noGrp="1"/>
          </p:cNvSpPr>
          <p:nvPr>
            <p:ph type="body" sz="quarter" idx="13" hasCustomPrompt="1"/>
          </p:nvPr>
        </p:nvSpPr>
        <p:spPr>
          <a:xfrm>
            <a:off x="434780" y="6600258"/>
            <a:ext cx="6075741" cy="101266"/>
          </a:xfrm>
          <a:prstGeom prst="rect">
            <a:avLst/>
          </a:prstGeom>
        </p:spPr>
        <p:txBody>
          <a:bodyPr lIns="0" tIns="0" rIns="0" bIns="0">
            <a:noAutofit/>
          </a:bodyPr>
          <a:lstStyle>
            <a:lvl1pPr marL="0" indent="0" algn="l">
              <a:buNone/>
              <a:defRPr sz="844" b="0" i="0">
                <a:latin typeface="Muli Regular Roman" pitchFamily="2" charset="77"/>
              </a:defRPr>
            </a:lvl1pPr>
          </a:lstStyle>
          <a:p>
            <a:r>
              <a:rPr lang="en-US" dirty="0"/>
              <a:t>© UVAC and CDA</a:t>
            </a:r>
          </a:p>
        </p:txBody>
      </p:sp>
      <p:sp>
        <p:nvSpPr>
          <p:cNvPr id="11" name="Text Placeholder 10">
            <a:extLst>
              <a:ext uri="{FF2B5EF4-FFF2-40B4-BE49-F238E27FC236}">
                <a16:creationId xmlns:a16="http://schemas.microsoft.com/office/drawing/2014/main" id="{EEF1B4BB-D30C-E248-B5D7-6C2AE75DDD95}"/>
              </a:ext>
            </a:extLst>
          </p:cNvPr>
          <p:cNvSpPr>
            <a:spLocks noGrp="1"/>
          </p:cNvSpPr>
          <p:nvPr>
            <p:ph type="body" sz="quarter" idx="14"/>
          </p:nvPr>
        </p:nvSpPr>
        <p:spPr>
          <a:xfrm>
            <a:off x="810099" y="4623779"/>
            <a:ext cx="10566338" cy="1684158"/>
          </a:xfrm>
          <a:prstGeom prst="rect">
            <a:avLst/>
          </a:prstGeom>
        </p:spPr>
        <p:txBody>
          <a:bodyPr lIns="0" tIns="0" rIns="0" bIns="0"/>
          <a:lstStyle>
            <a:lvl3pPr marL="607565" indent="-202522">
              <a:buFont typeface="Arial" panose="020B0604020202020204" pitchFamily="34" charset="0"/>
              <a:buChar char="•"/>
              <a:defRPr/>
            </a:lvl3pPr>
            <a:lvl4pPr marL="810086" indent="-202522">
              <a:buFont typeface="Arial" panose="020B0604020202020204" pitchFamily="34" charset="0"/>
              <a:buChar char="•"/>
              <a:defRPr/>
            </a:lvl4pPr>
          </a:lstStyle>
          <a:p>
            <a:pPr lvl="0"/>
            <a:r>
              <a:rPr lang="en-GB" dirty="0"/>
              <a:t>Click to edit Master text styles</a:t>
            </a:r>
          </a:p>
          <a:p>
            <a:pPr lvl="1"/>
            <a:r>
              <a:rPr lang="en-GB" dirty="0"/>
              <a:t>Hello</a:t>
            </a:r>
          </a:p>
          <a:p>
            <a:pPr lvl="2"/>
            <a:r>
              <a:rPr lang="en-GB" dirty="0"/>
              <a:t>L</a:t>
            </a:r>
          </a:p>
          <a:p>
            <a:pPr lvl="3"/>
            <a:r>
              <a:rPr lang="en-GB" dirty="0"/>
              <a:t>Four </a:t>
            </a:r>
          </a:p>
        </p:txBody>
      </p:sp>
      <p:sp>
        <p:nvSpPr>
          <p:cNvPr id="13" name="Text Placeholder 12">
            <a:extLst>
              <a:ext uri="{FF2B5EF4-FFF2-40B4-BE49-F238E27FC236}">
                <a16:creationId xmlns:a16="http://schemas.microsoft.com/office/drawing/2014/main" id="{EEC3A594-7B7F-184B-8883-F532EAB786F0}"/>
              </a:ext>
            </a:extLst>
          </p:cNvPr>
          <p:cNvSpPr>
            <a:spLocks noGrp="1"/>
          </p:cNvSpPr>
          <p:nvPr>
            <p:ph type="body" sz="quarter" idx="15" hasCustomPrompt="1"/>
          </p:nvPr>
        </p:nvSpPr>
        <p:spPr>
          <a:xfrm>
            <a:off x="810098" y="2200924"/>
            <a:ext cx="10566338" cy="2189075"/>
          </a:xfrm>
          <a:prstGeom prst="rect">
            <a:avLst/>
          </a:prstGeom>
        </p:spPr>
        <p:txBody>
          <a:bodyPr lIns="0" tIns="0" rIns="0" bIns="0"/>
          <a:lstStyle>
            <a:lvl1pPr marL="0" indent="0">
              <a:buNone/>
              <a:defRPr/>
            </a:lvl1pPr>
          </a:lstStyle>
          <a:p>
            <a:r>
              <a:rPr lang="en-US" dirty="0"/>
              <a:t>This is what regular the regular body copy would look like. It is </a:t>
            </a:r>
            <a:r>
              <a:rPr lang="en-US" dirty="0" err="1"/>
              <a:t>Muli</a:t>
            </a:r>
            <a:r>
              <a:rPr lang="en-US" dirty="0"/>
              <a:t> Regular 32pt. There is an automatic paragraph space of 10pt, so returning once rather than twice will suffice. Use these text boxes to copy and paste on to other slides to maintain the correct styles.</a:t>
            </a:r>
          </a:p>
        </p:txBody>
      </p:sp>
    </p:spTree>
    <p:extLst>
      <p:ext uri="{BB962C8B-B14F-4D97-AF65-F5344CB8AC3E}">
        <p14:creationId xmlns:p14="http://schemas.microsoft.com/office/powerpoint/2010/main" val="531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ylise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398"/>
            <a:ext cx="5738200" cy="925865"/>
          </a:xfrm>
        </p:spPr>
        <p:txBody>
          <a:bodyPr anchor="t" anchorCtr="0">
            <a:noAutofit/>
          </a:bodyPr>
          <a:lstStyle>
            <a:lvl1pPr algn="l">
              <a:defRPr sz="3375">
                <a:solidFill>
                  <a:srgbClr val="101820"/>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2" y="6600258"/>
            <a:ext cx="6075741" cy="101266"/>
          </a:xfrm>
          <a:prstGeom prst="rect">
            <a:avLst/>
          </a:prstGeom>
        </p:spPr>
        <p:txBody>
          <a:bodyPr lIns="0" tIns="0" rIns="0" bIns="0">
            <a:noAutofit/>
          </a:bodyPr>
          <a:lstStyle>
            <a:lvl1pPr algn="l">
              <a:defRPr sz="844" b="0" i="0">
                <a:solidFill>
                  <a:schemeClr val="bg1"/>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a:defRPr sz="844" b="0" i="0">
                <a:solidFill>
                  <a:srgbClr val="101820"/>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8532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ylise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398"/>
            <a:ext cx="5738200" cy="925865"/>
          </a:xfrm>
        </p:spPr>
        <p:txBody>
          <a:bodyPr anchor="t" anchorCtr="0">
            <a:noAutofit/>
          </a:bodyPr>
          <a:lstStyle>
            <a:lvl1pPr algn="l">
              <a:defRPr sz="3375">
                <a:solidFill>
                  <a:schemeClr val="bg1"/>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2" y="6600258"/>
            <a:ext cx="6075741" cy="101266"/>
          </a:xfrm>
          <a:prstGeom prst="rect">
            <a:avLst/>
          </a:prstGeom>
        </p:spPr>
        <p:txBody>
          <a:bodyPr lIns="0" tIns="0" rIns="0" bIns="0">
            <a:noAutofit/>
          </a:bodyPr>
          <a:lstStyle>
            <a:lvl1pPr algn="l">
              <a:defRPr sz="844" b="0" i="0">
                <a:solidFill>
                  <a:srgbClr val="101820"/>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a:defRPr sz="844" b="0" i="0">
                <a:solidFill>
                  <a:schemeClr val="bg1"/>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49694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ylise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398"/>
            <a:ext cx="5738200" cy="925865"/>
          </a:xfrm>
        </p:spPr>
        <p:txBody>
          <a:bodyPr anchor="t" anchorCtr="0">
            <a:noAutofit/>
          </a:bodyPr>
          <a:lstStyle>
            <a:lvl1pPr algn="l">
              <a:defRPr sz="3375">
                <a:solidFill>
                  <a:srgbClr val="101820"/>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2" y="6600258"/>
            <a:ext cx="6075741" cy="101266"/>
          </a:xfrm>
          <a:prstGeom prst="rect">
            <a:avLst/>
          </a:prstGeom>
        </p:spPr>
        <p:txBody>
          <a:bodyPr lIns="0" tIns="0" rIns="0" bIns="0">
            <a:noAutofit/>
          </a:bodyPr>
          <a:lstStyle>
            <a:lvl1pPr algn="l">
              <a:defRPr sz="844" b="0" i="0">
                <a:solidFill>
                  <a:schemeClr val="bg1"/>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0" y="384022"/>
            <a:ext cx="7729692" cy="101266"/>
          </a:xfrm>
          <a:prstGeom prst="rect">
            <a:avLst/>
          </a:prstGeom>
        </p:spPr>
        <p:txBody>
          <a:bodyPr lIns="0" tIns="0" rIns="0" bIns="0"/>
          <a:lstStyle>
            <a:lvl1pPr>
              <a:defRPr sz="844" b="0" i="0">
                <a:solidFill>
                  <a:srgbClr val="101820"/>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391684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ylise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1FF-1F26-D24C-9594-816C14404534}"/>
              </a:ext>
            </a:extLst>
          </p:cNvPr>
          <p:cNvSpPr>
            <a:spLocks noGrp="1"/>
          </p:cNvSpPr>
          <p:nvPr>
            <p:ph type="ctrTitle" hasCustomPrompt="1"/>
          </p:nvPr>
        </p:nvSpPr>
        <p:spPr>
          <a:xfrm>
            <a:off x="810099" y="911400"/>
            <a:ext cx="5738200" cy="925865"/>
          </a:xfrm>
        </p:spPr>
        <p:txBody>
          <a:bodyPr anchor="t" anchorCtr="0">
            <a:noAutofit/>
          </a:bodyPr>
          <a:lstStyle>
            <a:lvl1pPr algn="l">
              <a:defRPr sz="2531">
                <a:solidFill>
                  <a:schemeClr val="bg1"/>
                </a:solidFill>
              </a:defRPr>
            </a:lvl1pPr>
          </a:lstStyle>
          <a:p>
            <a:r>
              <a:rPr lang="en-GB" dirty="0"/>
              <a:t>Short title can run over two lines only</a:t>
            </a:r>
            <a:endParaRPr lang="en-US" dirty="0"/>
          </a:p>
        </p:txBody>
      </p:sp>
      <p:sp>
        <p:nvSpPr>
          <p:cNvPr id="6" name="Text Placeholder 3">
            <a:extLst>
              <a:ext uri="{FF2B5EF4-FFF2-40B4-BE49-F238E27FC236}">
                <a16:creationId xmlns:a16="http://schemas.microsoft.com/office/drawing/2014/main" id="{2F10E783-0FC4-9041-A72F-D0720A81A48F}"/>
              </a:ext>
            </a:extLst>
          </p:cNvPr>
          <p:cNvSpPr>
            <a:spLocks noGrp="1"/>
          </p:cNvSpPr>
          <p:nvPr>
            <p:ph type="body" sz="quarter" idx="15" hasCustomPrompt="1"/>
          </p:nvPr>
        </p:nvSpPr>
        <p:spPr>
          <a:xfrm>
            <a:off x="434783" y="6600258"/>
            <a:ext cx="6075741" cy="101266"/>
          </a:xfrm>
          <a:prstGeom prst="rect">
            <a:avLst/>
          </a:prstGeom>
        </p:spPr>
        <p:txBody>
          <a:bodyPr lIns="0" tIns="0" rIns="0" bIns="0">
            <a:noAutofit/>
          </a:bodyPr>
          <a:lstStyle>
            <a:lvl1pPr algn="l">
              <a:defRPr sz="633" b="0" i="0">
                <a:solidFill>
                  <a:srgbClr val="101820"/>
                </a:solidFill>
                <a:latin typeface="Muli Regular Roman" pitchFamily="2" charset="77"/>
              </a:defRPr>
            </a:lvl1pPr>
          </a:lstStyle>
          <a:p>
            <a:r>
              <a:rPr lang="en-US" dirty="0"/>
              <a:t>© UVAC and CDA</a:t>
            </a:r>
          </a:p>
        </p:txBody>
      </p:sp>
      <p:sp>
        <p:nvSpPr>
          <p:cNvPr id="7" name="Text Placeholder 2">
            <a:extLst>
              <a:ext uri="{FF2B5EF4-FFF2-40B4-BE49-F238E27FC236}">
                <a16:creationId xmlns:a16="http://schemas.microsoft.com/office/drawing/2014/main" id="{0EF6687E-8B80-D040-887A-460383953AE6}"/>
              </a:ext>
            </a:extLst>
          </p:cNvPr>
          <p:cNvSpPr>
            <a:spLocks noGrp="1"/>
          </p:cNvSpPr>
          <p:nvPr>
            <p:ph type="body" sz="quarter" idx="12" hasCustomPrompt="1"/>
          </p:nvPr>
        </p:nvSpPr>
        <p:spPr>
          <a:xfrm>
            <a:off x="810101" y="384022"/>
            <a:ext cx="7729692" cy="101266"/>
          </a:xfrm>
          <a:prstGeom prst="rect">
            <a:avLst/>
          </a:prstGeom>
        </p:spPr>
        <p:txBody>
          <a:bodyPr lIns="0" tIns="0" rIns="0" bIns="0"/>
          <a:lstStyle>
            <a:lvl1pPr>
              <a:defRPr sz="633" b="0" i="0">
                <a:solidFill>
                  <a:schemeClr val="bg1"/>
                </a:solidFill>
                <a:latin typeface="Muli Regular Roman" pitchFamily="2" charset="77"/>
              </a:defRPr>
            </a:lvl1pPr>
          </a:lstStyle>
          <a:p>
            <a:r>
              <a:rPr lang="en-US" dirty="0"/>
              <a:t>Presentation title goes here and can stretch across the page if required but it may need some editing to fit. </a:t>
            </a:r>
          </a:p>
        </p:txBody>
      </p:sp>
    </p:spTree>
    <p:extLst>
      <p:ext uri="{BB962C8B-B14F-4D97-AF65-F5344CB8AC3E}">
        <p14:creationId xmlns:p14="http://schemas.microsoft.com/office/powerpoint/2010/main" val="10257420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25540"/>
      </p:ext>
    </p:extLst>
  </p:cSld>
  <p:clrMap bg1="lt1" tx1="dk1" bg2="lt2" tx2="dk2" accent1="accent1" accent2="accent2" accent3="accent3" accent4="accent4" accent5="accent5" accent6="accent6" hlink="hlink" folHlink="folHlink"/>
  <p:sldLayoutIdLst>
    <p:sldLayoutId id="21474837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9"/>
            <a:ext cx="10515990" cy="70131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6F66AEB6-E424-C340-9A06-CFA4A143CBAC}"/>
              </a:ext>
            </a:extLst>
          </p:cNvPr>
          <p:cNvSpPr>
            <a:spLocks noGrp="1"/>
          </p:cNvSpPr>
          <p:nvPr>
            <p:ph type="ftr" sz="quarter" idx="3"/>
          </p:nvPr>
        </p:nvSpPr>
        <p:spPr>
          <a:xfrm>
            <a:off x="812580" y="363493"/>
            <a:ext cx="4115599" cy="365061"/>
          </a:xfrm>
          <a:prstGeom prst="rect">
            <a:avLst/>
          </a:prstGeom>
        </p:spPr>
        <p:txBody>
          <a:bodyPr vert="horz" lIns="0" tIns="0" rIns="0" bIns="0" rtlCol="0" anchor="t" anchorCtr="0"/>
          <a:lstStyle>
            <a:lvl1pPr algn="l">
              <a:defRPr sz="844" b="0" i="0">
                <a:solidFill>
                  <a:srgbClr val="101820"/>
                </a:solidFill>
                <a:latin typeface="Muli Regular Roman" pitchFamily="2" charset="77"/>
              </a:defRPr>
            </a:lvl1pPr>
          </a:lstStyle>
          <a:p>
            <a:r>
              <a:rPr lang="en-US" dirty="0"/>
              <a:t>Header would look like this</a:t>
            </a:r>
          </a:p>
        </p:txBody>
      </p:sp>
      <p:sp>
        <p:nvSpPr>
          <p:cNvPr id="8" name="Text Placeholder 2">
            <a:extLst>
              <a:ext uri="{FF2B5EF4-FFF2-40B4-BE49-F238E27FC236}">
                <a16:creationId xmlns:a16="http://schemas.microsoft.com/office/drawing/2014/main" id="{9102AABC-175F-0143-9557-F50B485BF68A}"/>
              </a:ext>
            </a:extLst>
          </p:cNvPr>
          <p:cNvSpPr txBox="1">
            <a:spLocks/>
          </p:cNvSpPr>
          <p:nvPr userDrawn="1"/>
        </p:nvSpPr>
        <p:spPr>
          <a:xfrm>
            <a:off x="777123" y="3938928"/>
            <a:ext cx="10565039" cy="89625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3200" kern="1200">
                <a:solidFill>
                  <a:srgbClr val="101820"/>
                </a:solidFill>
                <a:latin typeface="Muli Regular Roman" pitchFamily="2" charset="77"/>
                <a:ea typeface="+mn-ea"/>
                <a:cs typeface="+mn-cs"/>
              </a:defRPr>
            </a:lvl1pPr>
            <a:lvl2pPr marL="0" marR="0" indent="0" algn="l" defTabSz="914400" rtl="0" eaLnBrk="1" fontAlgn="auto" latinLnBrk="0" hangingPunct="1">
              <a:lnSpc>
                <a:spcPct val="90000"/>
              </a:lnSpc>
              <a:spcBef>
                <a:spcPts val="800"/>
              </a:spcBef>
              <a:spcAft>
                <a:spcPts val="600"/>
              </a:spcAft>
              <a:buClr>
                <a:srgbClr val="DA0E1C"/>
              </a:buClr>
              <a:buSzTx/>
              <a:buFont typeface="Arial" panose="020B0604020202020204" pitchFamily="34" charset="0"/>
              <a:buNone/>
              <a:tabLst/>
              <a:defRPr sz="3200" kern="1200">
                <a:solidFill>
                  <a:srgbClr val="101820"/>
                </a:solidFill>
                <a:latin typeface="Muli Regular Roman" pitchFamily="2" charset="77"/>
                <a:ea typeface="+mn-ea"/>
                <a:cs typeface="+mn-cs"/>
              </a:defRPr>
            </a:lvl2pPr>
            <a:lvl3pPr marL="216000" indent="0" algn="l" defTabSz="914400" rtl="0" eaLnBrk="1" latinLnBrk="0" hangingPunct="1">
              <a:lnSpc>
                <a:spcPct val="90000"/>
              </a:lnSpc>
              <a:spcBef>
                <a:spcPts val="800"/>
              </a:spcBef>
              <a:spcAft>
                <a:spcPts val="600"/>
              </a:spcAft>
              <a:buFont typeface="Arial" panose="020B0604020202020204" pitchFamily="34" charset="0"/>
              <a:buNone/>
              <a:defRPr sz="3200" kern="1200">
                <a:solidFill>
                  <a:srgbClr val="101820"/>
                </a:solidFill>
                <a:latin typeface="Muli Regular Roman" pitchFamily="2" charset="77"/>
                <a:ea typeface="+mn-ea"/>
                <a:cs typeface="+mn-cs"/>
              </a:defRPr>
            </a:lvl3pPr>
            <a:lvl4pPr marL="648000" indent="-216000" algn="l" defTabSz="914400" rtl="0" eaLnBrk="1" latinLnBrk="0" hangingPunct="1">
              <a:lnSpc>
                <a:spcPct val="90000"/>
              </a:lnSpc>
              <a:spcBef>
                <a:spcPts val="800"/>
              </a:spcBef>
              <a:spcAft>
                <a:spcPts val="600"/>
              </a:spcAft>
              <a:buClr>
                <a:srgbClr val="72777B"/>
              </a:buClr>
              <a:buFont typeface="Arial" panose="020B0604020202020204" pitchFamily="34" charset="0"/>
              <a:buChar char="•"/>
              <a:defRPr sz="3200" kern="1200">
                <a:solidFill>
                  <a:srgbClr val="101820"/>
                </a:solidFill>
                <a:latin typeface="Muli Regular Roman" pitchFamily="2" charset="77"/>
                <a:ea typeface="+mn-ea"/>
                <a:cs typeface="+mn-cs"/>
              </a:defRPr>
            </a:lvl4pPr>
            <a:lvl5pPr marL="648000" indent="0" algn="l" defTabSz="914400" rtl="0" eaLnBrk="1" latinLnBrk="0" hangingPunct="1">
              <a:lnSpc>
                <a:spcPct val="90000"/>
              </a:lnSpc>
              <a:spcBef>
                <a:spcPts val="500"/>
              </a:spcBef>
              <a:buSzPct val="75000"/>
              <a:buFont typeface="Courier New" panose="02070309020205020404" pitchFamily="49" charset="0"/>
              <a:buNone/>
              <a:defRPr sz="3200" kern="1200">
                <a:solidFill>
                  <a:srgbClr val="101820"/>
                </a:solidFill>
                <a:latin typeface="Muli Regular Roman" pitchFamily="2" charset="77"/>
                <a:ea typeface="+mn-ea"/>
                <a:cs typeface="+mn-cs"/>
              </a:defRPr>
            </a:lvl5pPr>
            <a:lvl6pPr marL="2298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en-GB" sz="2250" dirty="0"/>
          </a:p>
        </p:txBody>
      </p:sp>
    </p:spTree>
    <p:extLst>
      <p:ext uri="{BB962C8B-B14F-4D97-AF65-F5344CB8AC3E}">
        <p14:creationId xmlns:p14="http://schemas.microsoft.com/office/powerpoint/2010/main" val="41421854"/>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643006" rtl="0" eaLnBrk="1" latinLnBrk="0" hangingPunct="1">
        <a:lnSpc>
          <a:spcPct val="90000"/>
        </a:lnSpc>
        <a:spcBef>
          <a:spcPct val="0"/>
        </a:spcBef>
        <a:buNone/>
        <a:defRPr sz="3375" b="1" i="0" kern="1200">
          <a:solidFill>
            <a:srgbClr val="101820"/>
          </a:solidFill>
          <a:latin typeface="PT Sans" panose="020B0503020203020204" pitchFamily="34" charset="77"/>
          <a:ea typeface="+mj-ea"/>
          <a:cs typeface="+mj-cs"/>
        </a:defRPr>
      </a:lvl1pPr>
    </p:titleStyle>
    <p:bodyStyle>
      <a:lvl1pPr marL="202522" indent="-202522" algn="l" defTabSz="643006" rtl="0" eaLnBrk="1" latinLnBrk="0" hangingPunct="1">
        <a:lnSpc>
          <a:spcPct val="90000"/>
        </a:lnSpc>
        <a:spcBef>
          <a:spcPts val="0"/>
        </a:spcBef>
        <a:spcAft>
          <a:spcPts val="703"/>
        </a:spcAft>
        <a:buClr>
          <a:srgbClr val="DA0E1C"/>
        </a:buClr>
        <a:buFont typeface="Arial" panose="020B0604020202020204" pitchFamily="34" charset="0"/>
        <a:buChar char="•"/>
        <a:defRPr sz="2250" kern="1200">
          <a:solidFill>
            <a:srgbClr val="101820"/>
          </a:solidFill>
          <a:latin typeface="Muli Regular Roman" pitchFamily="2" charset="77"/>
          <a:ea typeface="+mn-ea"/>
          <a:cs typeface="+mn-cs"/>
        </a:defRPr>
      </a:lvl1pPr>
      <a:lvl2pPr marL="405043" marR="0" indent="-202522" algn="l" defTabSz="643006" rtl="0" eaLnBrk="1" fontAlgn="auto" latinLnBrk="0" hangingPunct="1">
        <a:lnSpc>
          <a:spcPct val="90000"/>
        </a:lnSpc>
        <a:spcBef>
          <a:spcPts val="0"/>
        </a:spcBef>
        <a:spcAft>
          <a:spcPts val="703"/>
        </a:spcAft>
        <a:buClr>
          <a:srgbClr val="101820"/>
        </a:buClr>
        <a:buSzTx/>
        <a:buFont typeface="Arial" panose="020B0604020202020204" pitchFamily="34" charset="0"/>
        <a:buChar char="•"/>
        <a:tabLst/>
        <a:defRPr sz="2250" kern="1200">
          <a:solidFill>
            <a:srgbClr val="101820"/>
          </a:solidFill>
          <a:latin typeface="Muli Regular Roman" pitchFamily="2" charset="77"/>
          <a:ea typeface="+mn-ea"/>
          <a:cs typeface="+mn-cs"/>
        </a:defRPr>
      </a:lvl2pPr>
      <a:lvl3pPr marL="607565" indent="-202522" algn="l" defTabSz="643006" rtl="0" eaLnBrk="1" latinLnBrk="0" hangingPunct="1">
        <a:lnSpc>
          <a:spcPct val="90000"/>
        </a:lnSpc>
        <a:spcBef>
          <a:spcPts val="0"/>
        </a:spcBef>
        <a:spcAft>
          <a:spcPts val="703"/>
        </a:spcAft>
        <a:buClr>
          <a:srgbClr val="72777B"/>
        </a:buClr>
        <a:buFont typeface="Arial" panose="020B0604020202020204" pitchFamily="34" charset="0"/>
        <a:buChar char="•"/>
        <a:defRPr sz="2250" kern="1200">
          <a:solidFill>
            <a:srgbClr val="101820"/>
          </a:solidFill>
          <a:latin typeface="Muli Regular Roman" pitchFamily="2" charset="77"/>
          <a:ea typeface="+mn-ea"/>
          <a:cs typeface="+mn-cs"/>
        </a:defRPr>
      </a:lvl3pPr>
      <a:lvl4pPr marL="810086" indent="-202522" algn="l" defTabSz="643006" rtl="0" eaLnBrk="1" latinLnBrk="0" hangingPunct="1">
        <a:lnSpc>
          <a:spcPct val="90000"/>
        </a:lnSpc>
        <a:spcBef>
          <a:spcPts val="0"/>
        </a:spcBef>
        <a:spcAft>
          <a:spcPts val="703"/>
        </a:spcAft>
        <a:buClr>
          <a:srgbClr val="CFD1D2"/>
        </a:buClr>
        <a:buFont typeface="Arial" panose="020B0604020202020204" pitchFamily="34" charset="0"/>
        <a:buChar char="•"/>
        <a:defRPr sz="2250" kern="1200">
          <a:solidFill>
            <a:srgbClr val="101820"/>
          </a:solidFill>
          <a:latin typeface="Muli Regular Roman" pitchFamily="2" charset="77"/>
          <a:ea typeface="+mn-ea"/>
          <a:cs typeface="+mn-cs"/>
        </a:defRPr>
      </a:lvl4pPr>
      <a:lvl5pPr marL="1012608" indent="-202522" algn="l" defTabSz="643006" rtl="0" eaLnBrk="1" latinLnBrk="0" hangingPunct="1">
        <a:lnSpc>
          <a:spcPct val="90000"/>
        </a:lnSpc>
        <a:spcBef>
          <a:spcPts val="0"/>
        </a:spcBef>
        <a:spcAft>
          <a:spcPts val="703"/>
        </a:spcAft>
        <a:buClr>
          <a:srgbClr val="CFD1D2"/>
        </a:buClr>
        <a:buSzPct val="75000"/>
        <a:buFont typeface="Arial" panose="020B0604020202020204" pitchFamily="34" charset="0"/>
        <a:buChar char="•"/>
        <a:defRPr sz="2250" kern="1200">
          <a:solidFill>
            <a:srgbClr val="101820"/>
          </a:solidFill>
          <a:latin typeface="Muli Regular Roman" pitchFamily="2" charset="77"/>
          <a:ea typeface="+mn-ea"/>
          <a:cs typeface="+mn-cs"/>
        </a:defRPr>
      </a:lvl5pPr>
      <a:lvl6pPr marL="1616376" indent="0" algn="l" defTabSz="643006" rtl="0" eaLnBrk="1" latinLnBrk="0" hangingPunct="1">
        <a:lnSpc>
          <a:spcPct val="90000"/>
        </a:lnSpc>
        <a:spcBef>
          <a:spcPts val="352"/>
        </a:spcBef>
        <a:buFont typeface="Arial" panose="020B0604020202020204" pitchFamily="34" charset="0"/>
        <a:buNone/>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0" algn="l" defTabSz="643006" rtl="0" eaLnBrk="1" latinLnBrk="0" hangingPunct="1">
        <a:lnSpc>
          <a:spcPct val="90000"/>
        </a:lnSpc>
        <a:spcBef>
          <a:spcPts val="352"/>
        </a:spcBef>
        <a:buFont typeface="Arial" panose="020B0604020202020204" pitchFamily="34" charset="0"/>
        <a:buNone/>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0"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4" y="363493"/>
            <a:ext cx="4115599" cy="365061"/>
          </a:xfrm>
          <a:prstGeom prst="rect">
            <a:avLst/>
          </a:prstGeom>
        </p:spPr>
        <p:txBody>
          <a:bodyPr vert="horz" lIns="0" tIns="0" rIns="0" bIns="0" rtlCol="0" anchor="t" anchorCtr="0"/>
          <a:lstStyle>
            <a:lvl1pPr algn="l">
              <a:defRPr sz="844"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273126089"/>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643006" rtl="0" eaLnBrk="1" latinLnBrk="0" hangingPunct="1">
        <a:lnSpc>
          <a:spcPct val="90000"/>
        </a:lnSpc>
        <a:spcBef>
          <a:spcPct val="0"/>
        </a:spcBef>
        <a:buNone/>
        <a:defRPr sz="3375" b="1" i="0" kern="1200">
          <a:solidFill>
            <a:srgbClr val="101820"/>
          </a:solidFill>
          <a:latin typeface="PT Sans" panose="020B0503020203020204" pitchFamily="34" charset="77"/>
          <a:ea typeface="+mj-ea"/>
          <a:cs typeface="+mj-cs"/>
        </a:defRPr>
      </a:lvl1pPr>
    </p:titleStyle>
    <p:bodyStyle>
      <a:lvl1pPr marL="0" indent="0" algn="l" defTabSz="643006" rtl="0" eaLnBrk="1" latinLnBrk="0" hangingPunct="1">
        <a:lnSpc>
          <a:spcPct val="90000"/>
        </a:lnSpc>
        <a:spcBef>
          <a:spcPts val="703"/>
        </a:spcBef>
        <a:buFont typeface="Arial" panose="020B0604020202020204" pitchFamily="34" charset="0"/>
        <a:buNone/>
        <a:defRPr sz="2250" kern="1200">
          <a:solidFill>
            <a:srgbClr val="101820"/>
          </a:solidFill>
          <a:latin typeface="Muli Regular Roman" pitchFamily="2" charset="77"/>
          <a:ea typeface="+mn-ea"/>
          <a:cs typeface="+mn-cs"/>
        </a:defRPr>
      </a:lvl1pPr>
      <a:lvl2pPr marL="482255"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2pPr>
      <a:lvl3pPr marL="803758"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3pPr>
      <a:lvl4pPr marL="1125261"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4pPr>
      <a:lvl5pPr marL="1446764" indent="-160752" algn="l" defTabSz="643006" rtl="0" eaLnBrk="1" latinLnBrk="0" hangingPunct="1">
        <a:lnSpc>
          <a:spcPct val="90000"/>
        </a:lnSpc>
        <a:spcBef>
          <a:spcPts val="352"/>
        </a:spcBef>
        <a:buFont typeface="Arial" panose="020B0604020202020204" pitchFamily="34" charset="0"/>
        <a:buChar char="•"/>
        <a:defRPr sz="2250" kern="1200">
          <a:solidFill>
            <a:srgbClr val="101820"/>
          </a:solidFill>
          <a:latin typeface="Muli Regular Roman" pitchFamily="2" charset="77"/>
          <a:ea typeface="+mn-ea"/>
          <a:cs typeface="+mn-cs"/>
        </a:defRPr>
      </a:lvl5pPr>
      <a:lvl6pPr marL="1768267"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0"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4" y="363493"/>
            <a:ext cx="4115599" cy="365061"/>
          </a:xfrm>
          <a:prstGeom prst="rect">
            <a:avLst/>
          </a:prstGeom>
        </p:spPr>
        <p:txBody>
          <a:bodyPr vert="horz" lIns="0" tIns="0" rIns="0" bIns="0" rtlCol="0" anchor="t" anchorCtr="0"/>
          <a:lstStyle>
            <a:lvl1pPr algn="l">
              <a:defRPr sz="844"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2708330629"/>
      </p:ext>
    </p:extLst>
  </p:cSld>
  <p:clrMap bg1="lt1" tx1="dk1" bg2="lt2" tx2="dk2" accent1="accent1" accent2="accent2" accent3="accent3" accent4="accent4" accent5="accent5" accent6="accent6" hlink="hlink" folHlink="folHlink"/>
  <p:sldLayoutIdLst>
    <p:sldLayoutId id="2147483778" r:id="rId1"/>
  </p:sldLayoutIdLst>
  <p:txStyles>
    <p:titleStyle>
      <a:lvl1pPr algn="l" defTabSz="643006" rtl="0" eaLnBrk="1" latinLnBrk="0" hangingPunct="1">
        <a:lnSpc>
          <a:spcPct val="90000"/>
        </a:lnSpc>
        <a:spcBef>
          <a:spcPct val="0"/>
        </a:spcBef>
        <a:buNone/>
        <a:defRPr sz="3375" b="1" i="0" kern="1200">
          <a:solidFill>
            <a:srgbClr val="101820"/>
          </a:solidFill>
          <a:latin typeface="PT Sans" panose="020B0503020203020204" pitchFamily="34" charset="77"/>
          <a:ea typeface="+mj-ea"/>
          <a:cs typeface="+mj-cs"/>
        </a:defRPr>
      </a:lvl1pPr>
    </p:titleStyle>
    <p:bodyStyle>
      <a:lvl1pPr marL="0" indent="0" algn="l" defTabSz="643006" rtl="0" eaLnBrk="1" latinLnBrk="0" hangingPunct="1">
        <a:lnSpc>
          <a:spcPct val="90000"/>
        </a:lnSpc>
        <a:spcBef>
          <a:spcPts val="703"/>
        </a:spcBef>
        <a:buFont typeface="Arial" panose="020B0604020202020204" pitchFamily="34" charset="0"/>
        <a:buNone/>
        <a:defRPr sz="2250" kern="1200">
          <a:solidFill>
            <a:schemeClr val="bg1"/>
          </a:solidFill>
          <a:latin typeface="Muli Regular Roman" pitchFamily="2" charset="77"/>
          <a:ea typeface="+mn-ea"/>
          <a:cs typeface="+mn-cs"/>
        </a:defRPr>
      </a:lvl1pPr>
      <a:lvl2pPr marL="482255"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2pPr>
      <a:lvl3pPr marL="803758"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3pPr>
      <a:lvl4pPr marL="1125261"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4pPr>
      <a:lvl5pPr marL="1446764" indent="-160752" algn="l" defTabSz="643006" rtl="0" eaLnBrk="1" latinLnBrk="0" hangingPunct="1">
        <a:lnSpc>
          <a:spcPct val="90000"/>
        </a:lnSpc>
        <a:spcBef>
          <a:spcPts val="352"/>
        </a:spcBef>
        <a:buFont typeface="Arial" panose="020B0604020202020204" pitchFamily="34" charset="0"/>
        <a:buChar char="•"/>
        <a:defRPr sz="2250" kern="1200">
          <a:solidFill>
            <a:schemeClr val="bg1"/>
          </a:solidFill>
          <a:latin typeface="Muli Regular Roman" pitchFamily="2" charset="77"/>
          <a:ea typeface="+mn-ea"/>
          <a:cs typeface="+mn-cs"/>
        </a:defRPr>
      </a:lvl5pPr>
      <a:lvl6pPr marL="1768267"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770"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1273"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776" indent="-160752" algn="l" defTabSz="643006"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3006" rtl="0" eaLnBrk="1" latinLnBrk="0" hangingPunct="1">
        <a:defRPr sz="1266" kern="1200">
          <a:solidFill>
            <a:schemeClr val="tx1"/>
          </a:solidFill>
          <a:latin typeface="+mn-lt"/>
          <a:ea typeface="+mn-ea"/>
          <a:cs typeface="+mn-cs"/>
        </a:defRPr>
      </a:lvl1pPr>
      <a:lvl2pPr marL="321503" algn="l" defTabSz="643006" rtl="0" eaLnBrk="1" latinLnBrk="0" hangingPunct="1">
        <a:defRPr sz="1266" kern="1200">
          <a:solidFill>
            <a:schemeClr val="tx1"/>
          </a:solidFill>
          <a:latin typeface="+mn-lt"/>
          <a:ea typeface="+mn-ea"/>
          <a:cs typeface="+mn-cs"/>
        </a:defRPr>
      </a:lvl2pPr>
      <a:lvl3pPr marL="643006" algn="l" defTabSz="643006" rtl="0" eaLnBrk="1" latinLnBrk="0" hangingPunct="1">
        <a:defRPr sz="1266" kern="1200">
          <a:solidFill>
            <a:schemeClr val="tx1"/>
          </a:solidFill>
          <a:latin typeface="+mn-lt"/>
          <a:ea typeface="+mn-ea"/>
          <a:cs typeface="+mn-cs"/>
        </a:defRPr>
      </a:lvl3pPr>
      <a:lvl4pPr marL="964509" algn="l" defTabSz="643006" rtl="0" eaLnBrk="1" latinLnBrk="0" hangingPunct="1">
        <a:defRPr sz="1266" kern="1200">
          <a:solidFill>
            <a:schemeClr val="tx1"/>
          </a:solidFill>
          <a:latin typeface="+mn-lt"/>
          <a:ea typeface="+mn-ea"/>
          <a:cs typeface="+mn-cs"/>
        </a:defRPr>
      </a:lvl4pPr>
      <a:lvl5pPr marL="1286012" algn="l" defTabSz="643006" rtl="0" eaLnBrk="1" latinLnBrk="0" hangingPunct="1">
        <a:defRPr sz="1266" kern="1200">
          <a:solidFill>
            <a:schemeClr val="tx1"/>
          </a:solidFill>
          <a:latin typeface="+mn-lt"/>
          <a:ea typeface="+mn-ea"/>
          <a:cs typeface="+mn-cs"/>
        </a:defRPr>
      </a:lvl5pPr>
      <a:lvl6pPr marL="1607515" algn="l" defTabSz="643006" rtl="0" eaLnBrk="1" latinLnBrk="0" hangingPunct="1">
        <a:defRPr sz="1266" kern="1200">
          <a:solidFill>
            <a:schemeClr val="tx1"/>
          </a:solidFill>
          <a:latin typeface="+mn-lt"/>
          <a:ea typeface="+mn-ea"/>
          <a:cs typeface="+mn-cs"/>
        </a:defRPr>
      </a:lvl6pPr>
      <a:lvl7pPr marL="1929018" algn="l" defTabSz="643006" rtl="0" eaLnBrk="1" latinLnBrk="0" hangingPunct="1">
        <a:defRPr sz="1266" kern="1200">
          <a:solidFill>
            <a:schemeClr val="tx1"/>
          </a:solidFill>
          <a:latin typeface="+mn-lt"/>
          <a:ea typeface="+mn-ea"/>
          <a:cs typeface="+mn-cs"/>
        </a:defRPr>
      </a:lvl7pPr>
      <a:lvl8pPr marL="2250521" algn="l" defTabSz="643006" rtl="0" eaLnBrk="1" latinLnBrk="0" hangingPunct="1">
        <a:defRPr sz="1266" kern="1200">
          <a:solidFill>
            <a:schemeClr val="tx1"/>
          </a:solidFill>
          <a:latin typeface="+mn-lt"/>
          <a:ea typeface="+mn-ea"/>
          <a:cs typeface="+mn-cs"/>
        </a:defRPr>
      </a:lvl8pPr>
      <a:lvl9pPr marL="2572024" algn="l" defTabSz="643006" rtl="0" eaLnBrk="1" latinLnBrk="0" hangingPunct="1">
        <a:defRPr sz="126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B0313-18DF-1D4E-A1BF-ECF2DAEB9FAB}"/>
              </a:ext>
            </a:extLst>
          </p:cNvPr>
          <p:cNvSpPr>
            <a:spLocks noGrp="1"/>
          </p:cNvSpPr>
          <p:nvPr>
            <p:ph type="title"/>
          </p:nvPr>
        </p:nvSpPr>
        <p:spPr>
          <a:xfrm>
            <a:off x="810099" y="911398"/>
            <a:ext cx="10515991" cy="1325158"/>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BEAC7C14-CCE1-2946-8962-335F8F08F56E}"/>
              </a:ext>
            </a:extLst>
          </p:cNvPr>
          <p:cNvSpPr>
            <a:spLocks noGrp="1"/>
          </p:cNvSpPr>
          <p:nvPr>
            <p:ph type="ftr" sz="quarter" idx="3"/>
          </p:nvPr>
        </p:nvSpPr>
        <p:spPr>
          <a:xfrm>
            <a:off x="800155" y="363495"/>
            <a:ext cx="4115599" cy="365061"/>
          </a:xfrm>
          <a:prstGeom prst="rect">
            <a:avLst/>
          </a:prstGeom>
        </p:spPr>
        <p:txBody>
          <a:bodyPr vert="horz" lIns="0" tIns="0" rIns="0" bIns="0" rtlCol="0" anchor="t" anchorCtr="0"/>
          <a:lstStyle>
            <a:lvl1pPr algn="l">
              <a:defRPr sz="633" b="0" i="0">
                <a:solidFill>
                  <a:srgbClr val="101820"/>
                </a:solidFill>
                <a:latin typeface="Muli Regular Roman" pitchFamily="2" charset="77"/>
              </a:defRPr>
            </a:lvl1pPr>
          </a:lstStyle>
          <a:p>
            <a:r>
              <a:rPr lang="en-US" dirty="0"/>
              <a:t>Header would look like this</a:t>
            </a:r>
          </a:p>
        </p:txBody>
      </p:sp>
    </p:spTree>
    <p:extLst>
      <p:ext uri="{BB962C8B-B14F-4D97-AF65-F5344CB8AC3E}">
        <p14:creationId xmlns:p14="http://schemas.microsoft.com/office/powerpoint/2010/main" val="2190771437"/>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482255" rtl="0" eaLnBrk="1" latinLnBrk="0" hangingPunct="1">
        <a:lnSpc>
          <a:spcPct val="90000"/>
        </a:lnSpc>
        <a:spcBef>
          <a:spcPct val="0"/>
        </a:spcBef>
        <a:buNone/>
        <a:defRPr sz="2531" b="1" i="0" kern="1200">
          <a:solidFill>
            <a:srgbClr val="101820"/>
          </a:solidFill>
          <a:latin typeface="PT Sans" panose="020B0503020203020204" pitchFamily="34" charset="77"/>
          <a:ea typeface="+mj-ea"/>
          <a:cs typeface="+mj-cs"/>
        </a:defRPr>
      </a:lvl1pPr>
    </p:titleStyle>
    <p:bodyStyle>
      <a:lvl1pPr marL="0" indent="0" algn="l" defTabSz="482255" rtl="0" eaLnBrk="1" latinLnBrk="0" hangingPunct="1">
        <a:lnSpc>
          <a:spcPct val="90000"/>
        </a:lnSpc>
        <a:spcBef>
          <a:spcPts val="527"/>
        </a:spcBef>
        <a:buFont typeface="Arial" panose="020B0604020202020204" pitchFamily="34" charset="0"/>
        <a:buNone/>
        <a:defRPr sz="1688" kern="1200">
          <a:solidFill>
            <a:srgbClr val="101820"/>
          </a:solidFill>
          <a:latin typeface="Muli Regular Roman" pitchFamily="2" charset="77"/>
          <a:ea typeface="+mn-ea"/>
          <a:cs typeface="+mn-cs"/>
        </a:defRPr>
      </a:lvl1pPr>
      <a:lvl2pPr marL="361691"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2pPr>
      <a:lvl3pPr marL="602819"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3pPr>
      <a:lvl4pPr marL="843946"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4pPr>
      <a:lvl5pPr marL="1085073" indent="-120564" algn="l" defTabSz="482255" rtl="0" eaLnBrk="1" latinLnBrk="0" hangingPunct="1">
        <a:lnSpc>
          <a:spcPct val="90000"/>
        </a:lnSpc>
        <a:spcBef>
          <a:spcPts val="264"/>
        </a:spcBef>
        <a:buFont typeface="Arial" panose="020B0604020202020204" pitchFamily="34" charset="0"/>
        <a:buChar char="•"/>
        <a:defRPr sz="1688" kern="1200">
          <a:solidFill>
            <a:srgbClr val="101820"/>
          </a:solidFill>
          <a:latin typeface="Muli Regular Roman" pitchFamily="2" charset="77"/>
          <a:ea typeface="+mn-ea"/>
          <a:cs typeface="+mn-cs"/>
        </a:defRPr>
      </a:lvl5pPr>
      <a:lvl6pPr marL="1326200"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6pPr>
      <a:lvl7pPr marL="1567328"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7pPr>
      <a:lvl8pPr marL="1808455"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8pPr>
      <a:lvl9pPr marL="2049582" indent="-120564" algn="l" defTabSz="482255" rtl="0" eaLnBrk="1" latinLnBrk="0" hangingPunct="1">
        <a:lnSpc>
          <a:spcPct val="90000"/>
        </a:lnSpc>
        <a:spcBef>
          <a:spcPts val="264"/>
        </a:spcBef>
        <a:buFont typeface="Arial" panose="020B0604020202020204" pitchFamily="34" charset="0"/>
        <a:buChar char="•"/>
        <a:defRPr sz="949" kern="1200">
          <a:solidFill>
            <a:schemeClr val="tx1"/>
          </a:solidFill>
          <a:latin typeface="+mn-lt"/>
          <a:ea typeface="+mn-ea"/>
          <a:cs typeface="+mn-cs"/>
        </a:defRPr>
      </a:lvl9pPr>
    </p:bodyStyle>
    <p:otherStyle>
      <a:defPPr>
        <a:defRPr lang="en-US"/>
      </a:defPPr>
      <a:lvl1pPr marL="0" algn="l" defTabSz="482255" rtl="0" eaLnBrk="1" latinLnBrk="0" hangingPunct="1">
        <a:defRPr sz="949" kern="1200">
          <a:solidFill>
            <a:schemeClr val="tx1"/>
          </a:solidFill>
          <a:latin typeface="+mn-lt"/>
          <a:ea typeface="+mn-ea"/>
          <a:cs typeface="+mn-cs"/>
        </a:defRPr>
      </a:lvl1pPr>
      <a:lvl2pPr marL="241127" algn="l" defTabSz="482255" rtl="0" eaLnBrk="1" latinLnBrk="0" hangingPunct="1">
        <a:defRPr sz="949" kern="1200">
          <a:solidFill>
            <a:schemeClr val="tx1"/>
          </a:solidFill>
          <a:latin typeface="+mn-lt"/>
          <a:ea typeface="+mn-ea"/>
          <a:cs typeface="+mn-cs"/>
        </a:defRPr>
      </a:lvl2pPr>
      <a:lvl3pPr marL="482255" algn="l" defTabSz="482255" rtl="0" eaLnBrk="1" latinLnBrk="0" hangingPunct="1">
        <a:defRPr sz="949" kern="1200">
          <a:solidFill>
            <a:schemeClr val="tx1"/>
          </a:solidFill>
          <a:latin typeface="+mn-lt"/>
          <a:ea typeface="+mn-ea"/>
          <a:cs typeface="+mn-cs"/>
        </a:defRPr>
      </a:lvl3pPr>
      <a:lvl4pPr marL="723382" algn="l" defTabSz="482255" rtl="0" eaLnBrk="1" latinLnBrk="0" hangingPunct="1">
        <a:defRPr sz="949" kern="1200">
          <a:solidFill>
            <a:schemeClr val="tx1"/>
          </a:solidFill>
          <a:latin typeface="+mn-lt"/>
          <a:ea typeface="+mn-ea"/>
          <a:cs typeface="+mn-cs"/>
        </a:defRPr>
      </a:lvl4pPr>
      <a:lvl5pPr marL="964509" algn="l" defTabSz="482255" rtl="0" eaLnBrk="1" latinLnBrk="0" hangingPunct="1">
        <a:defRPr sz="949" kern="1200">
          <a:solidFill>
            <a:schemeClr val="tx1"/>
          </a:solidFill>
          <a:latin typeface="+mn-lt"/>
          <a:ea typeface="+mn-ea"/>
          <a:cs typeface="+mn-cs"/>
        </a:defRPr>
      </a:lvl5pPr>
      <a:lvl6pPr marL="1205636" algn="l" defTabSz="482255" rtl="0" eaLnBrk="1" latinLnBrk="0" hangingPunct="1">
        <a:defRPr sz="949" kern="1200">
          <a:solidFill>
            <a:schemeClr val="tx1"/>
          </a:solidFill>
          <a:latin typeface="+mn-lt"/>
          <a:ea typeface="+mn-ea"/>
          <a:cs typeface="+mn-cs"/>
        </a:defRPr>
      </a:lvl6pPr>
      <a:lvl7pPr marL="1446764" algn="l" defTabSz="482255" rtl="0" eaLnBrk="1" latinLnBrk="0" hangingPunct="1">
        <a:defRPr sz="949" kern="1200">
          <a:solidFill>
            <a:schemeClr val="tx1"/>
          </a:solidFill>
          <a:latin typeface="+mn-lt"/>
          <a:ea typeface="+mn-ea"/>
          <a:cs typeface="+mn-cs"/>
        </a:defRPr>
      </a:lvl7pPr>
      <a:lvl8pPr marL="1687891" algn="l" defTabSz="482255" rtl="0" eaLnBrk="1" latinLnBrk="0" hangingPunct="1">
        <a:defRPr sz="949" kern="1200">
          <a:solidFill>
            <a:schemeClr val="tx1"/>
          </a:solidFill>
          <a:latin typeface="+mn-lt"/>
          <a:ea typeface="+mn-ea"/>
          <a:cs typeface="+mn-cs"/>
        </a:defRPr>
      </a:lvl8pPr>
      <a:lvl9pPr marL="1929018" algn="l" defTabSz="482255"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uvac.ac.uk/wp-content/uploads/2025/08/UVAC-CFO-Apprenticeship-Technical-Education-Toolkit-Guide-v2-Aug-25.docx-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6F4D8-2F1B-3A86-497C-5BA3416524CB}"/>
              </a:ext>
            </a:extLst>
          </p:cNvPr>
          <p:cNvSpPr>
            <a:spLocks noGrp="1"/>
          </p:cNvSpPr>
          <p:nvPr>
            <p:ph type="title"/>
          </p:nvPr>
        </p:nvSpPr>
        <p:spPr>
          <a:xfrm>
            <a:off x="336331" y="438432"/>
            <a:ext cx="6549509" cy="2599058"/>
          </a:xfrm>
        </p:spPr>
        <p:txBody>
          <a:bodyPr/>
          <a:lstStyle/>
          <a:p>
            <a:br>
              <a:rPr lang="en-US" sz="4000" b="1" dirty="0">
                <a:latin typeface="PT Sans" panose="020B0503020203020204" pitchFamily="34" charset="77"/>
              </a:rPr>
            </a:br>
            <a:br>
              <a:rPr lang="en-US" sz="4000" b="1" dirty="0">
                <a:latin typeface="PT Sans" panose="020B0503020203020204" pitchFamily="34" charset="77"/>
              </a:rPr>
            </a:br>
            <a:endParaRPr lang="en-GB" sz="6000" b="1" dirty="0"/>
          </a:p>
        </p:txBody>
      </p:sp>
      <p:sp>
        <p:nvSpPr>
          <p:cNvPr id="2" name="TextBox 1">
            <a:extLst>
              <a:ext uri="{FF2B5EF4-FFF2-40B4-BE49-F238E27FC236}">
                <a16:creationId xmlns:a16="http://schemas.microsoft.com/office/drawing/2014/main" id="{550887F6-B011-1B7C-7E0E-E7DD4D8D59FD}"/>
              </a:ext>
            </a:extLst>
          </p:cNvPr>
          <p:cNvSpPr txBox="1"/>
          <p:nvPr/>
        </p:nvSpPr>
        <p:spPr>
          <a:xfrm flipH="1" flipV="1">
            <a:off x="6286499" y="4714874"/>
            <a:ext cx="1971674" cy="285749"/>
          </a:xfrm>
          <a:prstGeom prst="rect">
            <a:avLst/>
          </a:prstGeom>
          <a:solidFill>
            <a:schemeClr val="bg1"/>
          </a:solidFill>
        </p:spPr>
        <p:txBody>
          <a:bodyPr vert="horz" wrap="none" lIns="91440" tIns="45720" rIns="91440" bIns="45720" rtlCol="0" anchor="ctr">
            <a:noAutofit/>
          </a:bodyPr>
          <a:lstStyle/>
          <a:p>
            <a:pPr algn="ctr"/>
            <a:endParaRPr lang="en-US" sz="3200" dirty="0">
              <a:solidFill>
                <a:schemeClr val="bg1"/>
              </a:solidFill>
              <a:latin typeface="Galano Grotesque" panose="00000500000000000000" pitchFamily="50" charset="0"/>
            </a:endParaRPr>
          </a:p>
        </p:txBody>
      </p:sp>
      <p:sp>
        <p:nvSpPr>
          <p:cNvPr id="4" name="TextBox 3">
            <a:extLst>
              <a:ext uri="{FF2B5EF4-FFF2-40B4-BE49-F238E27FC236}">
                <a16:creationId xmlns:a16="http://schemas.microsoft.com/office/drawing/2014/main" id="{3B54B982-E464-3A5C-680B-F88D356AC608}"/>
              </a:ext>
            </a:extLst>
          </p:cNvPr>
          <p:cNvSpPr txBox="1"/>
          <p:nvPr/>
        </p:nvSpPr>
        <p:spPr>
          <a:xfrm>
            <a:off x="7015163" y="4886325"/>
            <a:ext cx="0" cy="0"/>
          </a:xfrm>
          <a:prstGeom prst="rect">
            <a:avLst/>
          </a:prstGeom>
        </p:spPr>
        <p:txBody>
          <a:bodyPr vert="horz" wrap="none" lIns="91440" tIns="45720" rIns="91440" bIns="45720" rtlCol="0" anchor="ctr">
            <a:noAutofit/>
          </a:bodyPr>
          <a:lstStyle/>
          <a:p>
            <a:pPr algn="ctr"/>
            <a:endParaRPr lang="en-US" sz="3200" dirty="0">
              <a:solidFill>
                <a:schemeClr val="bg1"/>
              </a:solidFill>
              <a:latin typeface="Galano Grotesque" panose="00000500000000000000" pitchFamily="50" charset="0"/>
            </a:endParaRPr>
          </a:p>
        </p:txBody>
      </p:sp>
      <p:sp>
        <p:nvSpPr>
          <p:cNvPr id="5" name="TextBox 4">
            <a:extLst>
              <a:ext uri="{FF2B5EF4-FFF2-40B4-BE49-F238E27FC236}">
                <a16:creationId xmlns:a16="http://schemas.microsoft.com/office/drawing/2014/main" id="{E96F27FE-120D-EE35-A040-AD7DD2574F6F}"/>
              </a:ext>
            </a:extLst>
          </p:cNvPr>
          <p:cNvSpPr txBox="1"/>
          <p:nvPr/>
        </p:nvSpPr>
        <p:spPr>
          <a:xfrm>
            <a:off x="7815263" y="6300788"/>
            <a:ext cx="0" cy="0"/>
          </a:xfrm>
          <a:prstGeom prst="rect">
            <a:avLst/>
          </a:prstGeom>
        </p:spPr>
        <p:txBody>
          <a:bodyPr vert="horz" wrap="none" lIns="91440" tIns="45720" rIns="91440" bIns="45720" rtlCol="0" anchor="ctr">
            <a:noAutofit/>
          </a:bodyPr>
          <a:lstStyle/>
          <a:p>
            <a:pPr algn="ctr"/>
            <a:endParaRPr lang="en-US" sz="3200" dirty="0">
              <a:solidFill>
                <a:schemeClr val="bg1"/>
              </a:solidFill>
              <a:latin typeface="Galano Grotesque" panose="00000500000000000000" pitchFamily="50" charset="0"/>
            </a:endParaRPr>
          </a:p>
        </p:txBody>
      </p:sp>
      <p:sp>
        <p:nvSpPr>
          <p:cNvPr id="6" name="TextBox 5">
            <a:extLst>
              <a:ext uri="{FF2B5EF4-FFF2-40B4-BE49-F238E27FC236}">
                <a16:creationId xmlns:a16="http://schemas.microsoft.com/office/drawing/2014/main" id="{77BF31DD-6664-CB1B-4C3A-90252068F6F4}"/>
              </a:ext>
            </a:extLst>
          </p:cNvPr>
          <p:cNvSpPr txBox="1"/>
          <p:nvPr/>
        </p:nvSpPr>
        <p:spPr>
          <a:xfrm>
            <a:off x="1283672" y="1053547"/>
            <a:ext cx="4654826" cy="2405270"/>
          </a:xfrm>
          <a:prstGeom prst="rect">
            <a:avLst/>
          </a:prstGeom>
        </p:spPr>
        <p:txBody>
          <a:bodyPr vert="horz" wrap="square" lIns="91440" tIns="45720" rIns="91440" bIns="45720" rtlCol="0" anchor="ctr">
            <a:noAutofit/>
          </a:bodyPr>
          <a:lstStyle/>
          <a:p>
            <a:r>
              <a:rPr lang="en-GB" sz="3200" dirty="0">
                <a:solidFill>
                  <a:schemeClr val="bg1"/>
                </a:solidFill>
                <a:latin typeface="Galano Grotesque" panose="00000500000000000000" pitchFamily="50" charset="0"/>
              </a:rPr>
              <a:t>Walkthrough of the CFO Toolkit:</a:t>
            </a:r>
          </a:p>
          <a:p>
            <a:r>
              <a:rPr lang="en-GB" sz="3200" dirty="0">
                <a:solidFill>
                  <a:schemeClr val="bg1"/>
                </a:solidFill>
                <a:latin typeface="Galano Grotesque" panose="00000500000000000000" pitchFamily="50" charset="0"/>
              </a:rPr>
              <a:t>Apprenticeships and Technical Education</a:t>
            </a:r>
          </a:p>
        </p:txBody>
      </p:sp>
      <p:sp>
        <p:nvSpPr>
          <p:cNvPr id="7" name="TextBox 6">
            <a:extLst>
              <a:ext uri="{FF2B5EF4-FFF2-40B4-BE49-F238E27FC236}">
                <a16:creationId xmlns:a16="http://schemas.microsoft.com/office/drawing/2014/main" id="{BA91B173-BF76-15DD-52A6-DA45F459CBA3}"/>
              </a:ext>
            </a:extLst>
          </p:cNvPr>
          <p:cNvSpPr txBox="1"/>
          <p:nvPr/>
        </p:nvSpPr>
        <p:spPr>
          <a:xfrm>
            <a:off x="1283672" y="2595353"/>
            <a:ext cx="4654826" cy="2405270"/>
          </a:xfrm>
          <a:prstGeom prst="rect">
            <a:avLst/>
          </a:prstGeom>
        </p:spPr>
        <p:txBody>
          <a:bodyPr vert="horz" wrap="square" lIns="91440" tIns="45720" rIns="91440" bIns="45720" rtlCol="0" anchor="ctr">
            <a:noAutofit/>
          </a:bodyPr>
          <a:lstStyle/>
          <a:p>
            <a:r>
              <a:rPr lang="en-GB" sz="2000" dirty="0">
                <a:solidFill>
                  <a:schemeClr val="bg1"/>
                </a:solidFill>
                <a:latin typeface="Galano Grotesque" panose="00000500000000000000" pitchFamily="50" charset="0"/>
              </a:rPr>
              <a:t>Monday 29</a:t>
            </a:r>
            <a:r>
              <a:rPr lang="en-GB" sz="2000" baseline="30000" dirty="0">
                <a:solidFill>
                  <a:schemeClr val="bg1"/>
                </a:solidFill>
                <a:latin typeface="Galano Grotesque" panose="00000500000000000000" pitchFamily="50" charset="0"/>
              </a:rPr>
              <a:t>th</a:t>
            </a:r>
            <a:r>
              <a:rPr lang="en-GB" sz="2000" dirty="0">
                <a:solidFill>
                  <a:schemeClr val="bg1"/>
                </a:solidFill>
                <a:latin typeface="Galano Grotesque" panose="00000500000000000000" pitchFamily="50" charset="0"/>
              </a:rPr>
              <a:t> September</a:t>
            </a:r>
          </a:p>
          <a:p>
            <a:r>
              <a:rPr lang="en-GB" sz="2000" dirty="0">
                <a:solidFill>
                  <a:schemeClr val="bg1"/>
                </a:solidFill>
                <a:latin typeface="Galano Grotesque" panose="00000500000000000000" pitchFamily="50" charset="0"/>
              </a:rPr>
              <a:t>Dr Mandy Crawford-Lee</a:t>
            </a:r>
          </a:p>
          <a:p>
            <a:r>
              <a:rPr lang="en-GB" sz="2000" dirty="0">
                <a:solidFill>
                  <a:schemeClr val="bg1"/>
                </a:solidFill>
                <a:latin typeface="Galano Grotesque" panose="00000500000000000000" pitchFamily="50" charset="0"/>
              </a:rPr>
              <a:t>David Lockhart-Hawkins</a:t>
            </a:r>
          </a:p>
        </p:txBody>
      </p:sp>
    </p:spTree>
    <p:extLst>
      <p:ext uri="{BB962C8B-B14F-4D97-AF65-F5344CB8AC3E}">
        <p14:creationId xmlns:p14="http://schemas.microsoft.com/office/powerpoint/2010/main" val="201465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6635A-F2A9-163D-34C3-BAACE4D46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1C121-3F2E-5B62-DD14-A46CE8F56918}"/>
              </a:ext>
            </a:extLst>
          </p:cNvPr>
          <p:cNvSpPr>
            <a:spLocks noGrp="1"/>
          </p:cNvSpPr>
          <p:nvPr>
            <p:ph type="ctrTitle"/>
          </p:nvPr>
        </p:nvSpPr>
        <p:spPr/>
        <p:txBody>
          <a:bodyPr/>
          <a:lstStyle/>
          <a:p>
            <a:r>
              <a:rPr lang="en-US" dirty="0"/>
              <a:t>Apprenticeship ROI</a:t>
            </a:r>
          </a:p>
        </p:txBody>
      </p:sp>
      <p:sp>
        <p:nvSpPr>
          <p:cNvPr id="4" name="Text Placeholder 3">
            <a:extLst>
              <a:ext uri="{FF2B5EF4-FFF2-40B4-BE49-F238E27FC236}">
                <a16:creationId xmlns:a16="http://schemas.microsoft.com/office/drawing/2014/main" id="{F1E5024F-7935-3CCB-BEAE-6DA1C324BE99}"/>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921D2565-E1B7-8C1F-BEA1-3EBA51ABFD11}"/>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916B4D1A-4635-ABC0-0A9F-AA8B391C2825}"/>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66BB7676-2E0B-21C3-F3B6-ED2FD88849FE}"/>
              </a:ext>
            </a:extLst>
          </p:cNvPr>
          <p:cNvSpPr>
            <a:spLocks noGrp="1"/>
          </p:cNvSpPr>
          <p:nvPr>
            <p:ph type="body" sz="quarter" idx="14"/>
          </p:nvPr>
        </p:nvSpPr>
        <p:spPr>
          <a:xfrm>
            <a:off x="808799" y="2010101"/>
            <a:ext cx="5482273" cy="2277945"/>
          </a:xfrm>
        </p:spPr>
        <p:txBody>
          <a:bodyPr/>
          <a:lstStyle/>
          <a:p>
            <a:r>
              <a:rPr lang="en-GB" dirty="0"/>
              <a:t>Editable variables for customisation</a:t>
            </a:r>
          </a:p>
          <a:p>
            <a:r>
              <a:rPr lang="en-GB" dirty="0"/>
              <a:t>Example multipliers </a:t>
            </a:r>
          </a:p>
          <a:p>
            <a:r>
              <a:rPr lang="en-GB" dirty="0"/>
              <a:t>Editable contribution expectations </a:t>
            </a:r>
          </a:p>
          <a:p>
            <a:endParaRPr lang="en-GB" dirty="0"/>
          </a:p>
        </p:txBody>
      </p:sp>
      <p:pic>
        <p:nvPicPr>
          <p:cNvPr id="7" name="Picture 6">
            <a:extLst>
              <a:ext uri="{FF2B5EF4-FFF2-40B4-BE49-F238E27FC236}">
                <a16:creationId xmlns:a16="http://schemas.microsoft.com/office/drawing/2014/main" id="{7ED16A33-8C79-A54A-BE8A-9150F9D921C5}"/>
              </a:ext>
            </a:extLst>
          </p:cNvPr>
          <p:cNvPicPr>
            <a:picLocks noChangeAspect="1"/>
          </p:cNvPicPr>
          <p:nvPr/>
        </p:nvPicPr>
        <p:blipFill>
          <a:blip r:embed="rId3"/>
          <a:stretch>
            <a:fillRect/>
          </a:stretch>
        </p:blipFill>
        <p:spPr>
          <a:xfrm>
            <a:off x="5580590" y="1228596"/>
            <a:ext cx="6075741" cy="4400807"/>
          </a:xfrm>
          <a:prstGeom prst="rect">
            <a:avLst/>
          </a:prstGeom>
        </p:spPr>
      </p:pic>
    </p:spTree>
    <p:extLst>
      <p:ext uri="{BB962C8B-B14F-4D97-AF65-F5344CB8AC3E}">
        <p14:creationId xmlns:p14="http://schemas.microsoft.com/office/powerpoint/2010/main" val="316062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BDD5-0E5D-4F26-E936-FB6ECE646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4B583-8809-D221-89FB-7DB25222FFF6}"/>
              </a:ext>
            </a:extLst>
          </p:cNvPr>
          <p:cNvSpPr>
            <a:spLocks noGrp="1"/>
          </p:cNvSpPr>
          <p:nvPr>
            <p:ph type="ctrTitle"/>
          </p:nvPr>
        </p:nvSpPr>
        <p:spPr/>
        <p:txBody>
          <a:bodyPr/>
          <a:lstStyle/>
          <a:p>
            <a:r>
              <a:rPr lang="en-US" dirty="0"/>
              <a:t>Apprenticeship Breakdown of Price</a:t>
            </a:r>
          </a:p>
        </p:txBody>
      </p:sp>
      <p:sp>
        <p:nvSpPr>
          <p:cNvPr id="4" name="Text Placeholder 3">
            <a:extLst>
              <a:ext uri="{FF2B5EF4-FFF2-40B4-BE49-F238E27FC236}">
                <a16:creationId xmlns:a16="http://schemas.microsoft.com/office/drawing/2014/main" id="{0FF19502-C22E-895A-8C40-580920BFA1CD}"/>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13EAAB4E-E123-F8B4-D806-A6962CDBA171}"/>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F97ED123-159D-9485-8E13-BB2A3F3C6348}"/>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D4B6A9A2-EB90-8D41-5800-5FC7A1A8A584}"/>
              </a:ext>
            </a:extLst>
          </p:cNvPr>
          <p:cNvSpPr>
            <a:spLocks noGrp="1"/>
          </p:cNvSpPr>
          <p:nvPr>
            <p:ph type="body" sz="quarter" idx="14"/>
          </p:nvPr>
        </p:nvSpPr>
        <p:spPr>
          <a:xfrm>
            <a:off x="808799" y="2010101"/>
            <a:ext cx="5482273" cy="2277945"/>
          </a:xfrm>
        </p:spPr>
        <p:txBody>
          <a:bodyPr/>
          <a:lstStyle/>
          <a:p>
            <a:r>
              <a:rPr lang="en-GB" dirty="0"/>
              <a:t>Supports with compliant pricing within contracts for services with employers</a:t>
            </a:r>
          </a:p>
          <a:p>
            <a:endParaRPr lang="en-GB" dirty="0"/>
          </a:p>
        </p:txBody>
      </p:sp>
      <p:pic>
        <p:nvPicPr>
          <p:cNvPr id="5" name="Picture 4">
            <a:extLst>
              <a:ext uri="{FF2B5EF4-FFF2-40B4-BE49-F238E27FC236}">
                <a16:creationId xmlns:a16="http://schemas.microsoft.com/office/drawing/2014/main" id="{0813D22C-339A-D148-E4DB-2D566FB0714D}"/>
              </a:ext>
            </a:extLst>
          </p:cNvPr>
          <p:cNvPicPr>
            <a:picLocks noChangeAspect="1"/>
          </p:cNvPicPr>
          <p:nvPr/>
        </p:nvPicPr>
        <p:blipFill>
          <a:blip r:embed="rId3"/>
          <a:stretch>
            <a:fillRect/>
          </a:stretch>
        </p:blipFill>
        <p:spPr>
          <a:xfrm>
            <a:off x="6510521" y="1591101"/>
            <a:ext cx="4643373" cy="4355501"/>
          </a:xfrm>
          <a:prstGeom prst="rect">
            <a:avLst/>
          </a:prstGeom>
        </p:spPr>
      </p:pic>
    </p:spTree>
    <p:extLst>
      <p:ext uri="{BB962C8B-B14F-4D97-AF65-F5344CB8AC3E}">
        <p14:creationId xmlns:p14="http://schemas.microsoft.com/office/powerpoint/2010/main" val="193551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0CD47-4E02-B11C-31FC-FEF03F672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16451-5650-8AC0-C993-2C1EDB95D2D7}"/>
              </a:ext>
            </a:extLst>
          </p:cNvPr>
          <p:cNvSpPr>
            <a:spLocks noGrp="1"/>
          </p:cNvSpPr>
          <p:nvPr>
            <p:ph type="ctrTitle"/>
          </p:nvPr>
        </p:nvSpPr>
        <p:spPr/>
        <p:txBody>
          <a:bodyPr/>
          <a:lstStyle/>
          <a:p>
            <a:r>
              <a:rPr lang="en-US" dirty="0"/>
              <a:t>Apprenticeship RPL</a:t>
            </a:r>
          </a:p>
        </p:txBody>
      </p:sp>
      <p:sp>
        <p:nvSpPr>
          <p:cNvPr id="4" name="Text Placeholder 3">
            <a:extLst>
              <a:ext uri="{FF2B5EF4-FFF2-40B4-BE49-F238E27FC236}">
                <a16:creationId xmlns:a16="http://schemas.microsoft.com/office/drawing/2014/main" id="{3BA761AC-11C6-FA4F-AE13-A7B264992DA5}"/>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7EC8C6E6-9941-0DA9-7295-8A1D5FC9E561}"/>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3FDA53E5-95B1-AA7A-7076-4820D4B96155}"/>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0E4F5879-BE98-1671-3E80-4DB263F2D259}"/>
              </a:ext>
            </a:extLst>
          </p:cNvPr>
          <p:cNvSpPr>
            <a:spLocks noGrp="1"/>
          </p:cNvSpPr>
          <p:nvPr>
            <p:ph type="body" sz="quarter" idx="14"/>
          </p:nvPr>
        </p:nvSpPr>
        <p:spPr>
          <a:xfrm>
            <a:off x="808799" y="2010101"/>
            <a:ext cx="5482273" cy="2277945"/>
          </a:xfrm>
        </p:spPr>
        <p:txBody>
          <a:bodyPr/>
          <a:lstStyle/>
          <a:p>
            <a:r>
              <a:rPr lang="en-GB" dirty="0"/>
              <a:t>Practical tool for operational use</a:t>
            </a:r>
          </a:p>
          <a:p>
            <a:r>
              <a:rPr lang="en-GB" dirty="0"/>
              <a:t>Uses 25/26 funding rule calculations</a:t>
            </a:r>
          </a:p>
          <a:p>
            <a:r>
              <a:rPr lang="en-GB" dirty="0"/>
              <a:t>Supports identification of correct pricing amendments</a:t>
            </a:r>
          </a:p>
          <a:p>
            <a:endParaRPr lang="en-GB" dirty="0"/>
          </a:p>
        </p:txBody>
      </p:sp>
      <p:pic>
        <p:nvPicPr>
          <p:cNvPr id="5" name="Picture 4">
            <a:extLst>
              <a:ext uri="{FF2B5EF4-FFF2-40B4-BE49-F238E27FC236}">
                <a16:creationId xmlns:a16="http://schemas.microsoft.com/office/drawing/2014/main" id="{5CD5BA2B-DD91-9F7B-642A-5C9503578D46}"/>
              </a:ext>
            </a:extLst>
          </p:cNvPr>
          <p:cNvPicPr>
            <a:picLocks noChangeAspect="1"/>
          </p:cNvPicPr>
          <p:nvPr/>
        </p:nvPicPr>
        <p:blipFill>
          <a:blip r:embed="rId3"/>
          <a:stretch>
            <a:fillRect/>
          </a:stretch>
        </p:blipFill>
        <p:spPr>
          <a:xfrm>
            <a:off x="5861918" y="1098703"/>
            <a:ext cx="5942374" cy="4847899"/>
          </a:xfrm>
          <a:prstGeom prst="rect">
            <a:avLst/>
          </a:prstGeom>
        </p:spPr>
      </p:pic>
    </p:spTree>
    <p:extLst>
      <p:ext uri="{BB962C8B-B14F-4D97-AF65-F5344CB8AC3E}">
        <p14:creationId xmlns:p14="http://schemas.microsoft.com/office/powerpoint/2010/main" val="33872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E014-5B01-EC1E-73B4-4ACE49972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083A3-301C-366E-C11B-3340BD1E3AB6}"/>
              </a:ext>
            </a:extLst>
          </p:cNvPr>
          <p:cNvSpPr>
            <a:spLocks noGrp="1"/>
          </p:cNvSpPr>
          <p:nvPr>
            <p:ph type="ctrTitle"/>
          </p:nvPr>
        </p:nvSpPr>
        <p:spPr/>
        <p:txBody>
          <a:bodyPr/>
          <a:lstStyle/>
          <a:p>
            <a:r>
              <a:rPr lang="en-US" dirty="0"/>
              <a:t>Apprenticeship Costing / Budgeting</a:t>
            </a:r>
          </a:p>
        </p:txBody>
      </p:sp>
      <p:sp>
        <p:nvSpPr>
          <p:cNvPr id="4" name="Text Placeholder 3">
            <a:extLst>
              <a:ext uri="{FF2B5EF4-FFF2-40B4-BE49-F238E27FC236}">
                <a16:creationId xmlns:a16="http://schemas.microsoft.com/office/drawing/2014/main" id="{0F503CF7-1440-9269-C823-34F065A9C188}"/>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D5720A53-4B37-B368-E734-D7B71C2F04AD}"/>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FABFE1EE-9FB0-98DA-742C-3211CB985037}"/>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48B7BB95-3EA3-6808-FA16-AAAE086FE28E}"/>
              </a:ext>
            </a:extLst>
          </p:cNvPr>
          <p:cNvSpPr>
            <a:spLocks noGrp="1"/>
          </p:cNvSpPr>
          <p:nvPr>
            <p:ph type="body" sz="quarter" idx="14"/>
          </p:nvPr>
        </p:nvSpPr>
        <p:spPr>
          <a:xfrm>
            <a:off x="808799" y="2010101"/>
            <a:ext cx="5482273" cy="2277945"/>
          </a:xfrm>
        </p:spPr>
        <p:txBody>
          <a:bodyPr/>
          <a:lstStyle/>
          <a:p>
            <a:r>
              <a:rPr lang="en-GB" dirty="0"/>
              <a:t>Two models: Basic &amp; Advanced</a:t>
            </a:r>
          </a:p>
          <a:p>
            <a:r>
              <a:rPr lang="en-GB" dirty="0"/>
              <a:t>Used to establish cost of delivery, with editable variables including contribution </a:t>
            </a:r>
          </a:p>
          <a:p>
            <a:endParaRPr lang="en-GB" dirty="0"/>
          </a:p>
        </p:txBody>
      </p:sp>
      <p:pic>
        <p:nvPicPr>
          <p:cNvPr id="7" name="Picture 6">
            <a:extLst>
              <a:ext uri="{FF2B5EF4-FFF2-40B4-BE49-F238E27FC236}">
                <a16:creationId xmlns:a16="http://schemas.microsoft.com/office/drawing/2014/main" id="{AF3DA76A-7104-BB16-6105-EF806946B77E}"/>
              </a:ext>
            </a:extLst>
          </p:cNvPr>
          <p:cNvPicPr>
            <a:picLocks noChangeAspect="1"/>
          </p:cNvPicPr>
          <p:nvPr/>
        </p:nvPicPr>
        <p:blipFill>
          <a:blip r:embed="rId3"/>
          <a:stretch>
            <a:fillRect/>
          </a:stretch>
        </p:blipFill>
        <p:spPr>
          <a:xfrm>
            <a:off x="6993608" y="1505185"/>
            <a:ext cx="4170239" cy="464536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043D24B-1CD4-6DC8-1BFE-7BE378725935}"/>
              </a:ext>
            </a:extLst>
          </p:cNvPr>
          <p:cNvPicPr>
            <a:picLocks noChangeAspect="1"/>
          </p:cNvPicPr>
          <p:nvPr/>
        </p:nvPicPr>
        <p:blipFill>
          <a:blip r:embed="rId4"/>
          <a:stretch>
            <a:fillRect/>
          </a:stretch>
        </p:blipFill>
        <p:spPr>
          <a:xfrm>
            <a:off x="1028153" y="3333333"/>
            <a:ext cx="3859967" cy="27616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792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8F7C-40DD-0146-2AA9-BB9A7616D573}"/>
              </a:ext>
            </a:extLst>
          </p:cNvPr>
          <p:cNvSpPr>
            <a:spLocks noGrp="1"/>
          </p:cNvSpPr>
          <p:nvPr>
            <p:ph type="ctrTitle"/>
          </p:nvPr>
        </p:nvSpPr>
        <p:spPr>
          <a:xfrm>
            <a:off x="808682" y="815705"/>
            <a:ext cx="3563621" cy="925865"/>
          </a:xfrm>
        </p:spPr>
        <p:txBody>
          <a:bodyPr/>
          <a:lstStyle/>
          <a:p>
            <a:r>
              <a:rPr lang="en-GB" dirty="0"/>
              <a:t>Questions</a:t>
            </a:r>
          </a:p>
        </p:txBody>
      </p:sp>
      <p:sp>
        <p:nvSpPr>
          <p:cNvPr id="3" name="Text Placeholder 2">
            <a:extLst>
              <a:ext uri="{FF2B5EF4-FFF2-40B4-BE49-F238E27FC236}">
                <a16:creationId xmlns:a16="http://schemas.microsoft.com/office/drawing/2014/main" id="{D83615F7-B544-47C3-7AD6-85A69007DF27}"/>
              </a:ext>
            </a:extLst>
          </p:cNvPr>
          <p:cNvSpPr>
            <a:spLocks noGrp="1"/>
          </p:cNvSpPr>
          <p:nvPr>
            <p:ph type="body" sz="quarter" idx="15"/>
          </p:nvPr>
        </p:nvSpPr>
        <p:spPr/>
        <p:txBody>
          <a:bodyPr/>
          <a:lstStyle/>
          <a:p>
            <a:endParaRPr lang="en-GB" dirty="0"/>
          </a:p>
        </p:txBody>
      </p:sp>
      <p:sp>
        <p:nvSpPr>
          <p:cNvPr id="12" name="TextBox 11">
            <a:extLst>
              <a:ext uri="{FF2B5EF4-FFF2-40B4-BE49-F238E27FC236}">
                <a16:creationId xmlns:a16="http://schemas.microsoft.com/office/drawing/2014/main" id="{0DF9597E-4419-6003-0CC3-48A46F88E5F7}"/>
              </a:ext>
            </a:extLst>
          </p:cNvPr>
          <p:cNvSpPr txBox="1"/>
          <p:nvPr/>
        </p:nvSpPr>
        <p:spPr>
          <a:xfrm rot="3764444">
            <a:off x="7191290" y="3285435"/>
            <a:ext cx="675194" cy="287130"/>
          </a:xfrm>
          <a:prstGeom prst="rect">
            <a:avLst/>
          </a:prstGeom>
          <a:solidFill>
            <a:schemeClr val="bg1"/>
          </a:solidFill>
        </p:spPr>
        <p:txBody>
          <a:bodyPr wrap="square" rtlCol="0">
            <a:spAutoFit/>
          </a:bodyPr>
          <a:lstStyle/>
          <a:p>
            <a:pPr defTabSz="321503"/>
            <a:endParaRPr lang="en-GB" sz="1266"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DC88454D-66F8-76F5-F2CD-8791BA41D79E}"/>
              </a:ext>
            </a:extLst>
          </p:cNvPr>
          <p:cNvSpPr txBox="1"/>
          <p:nvPr/>
        </p:nvSpPr>
        <p:spPr>
          <a:xfrm rot="2221949">
            <a:off x="5295055" y="4677338"/>
            <a:ext cx="675194" cy="287130"/>
          </a:xfrm>
          <a:prstGeom prst="rect">
            <a:avLst/>
          </a:prstGeom>
          <a:solidFill>
            <a:schemeClr val="bg1"/>
          </a:solidFill>
        </p:spPr>
        <p:txBody>
          <a:bodyPr wrap="square" rtlCol="0">
            <a:spAutoFit/>
          </a:bodyPr>
          <a:lstStyle/>
          <a:p>
            <a:pPr defTabSz="321503"/>
            <a:endParaRPr lang="en-GB" sz="1266"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C15252D5-815E-93C6-A64C-6726276224DE}"/>
              </a:ext>
            </a:extLst>
          </p:cNvPr>
          <p:cNvSpPr txBox="1"/>
          <p:nvPr/>
        </p:nvSpPr>
        <p:spPr>
          <a:xfrm rot="6836603">
            <a:off x="4851516" y="3389777"/>
            <a:ext cx="675194" cy="287130"/>
          </a:xfrm>
          <a:prstGeom prst="rect">
            <a:avLst/>
          </a:prstGeom>
          <a:solidFill>
            <a:schemeClr val="bg1"/>
          </a:solidFill>
        </p:spPr>
        <p:txBody>
          <a:bodyPr wrap="square" rtlCol="0">
            <a:spAutoFit/>
          </a:bodyPr>
          <a:lstStyle/>
          <a:p>
            <a:pPr defTabSz="321503"/>
            <a:endParaRPr lang="en-GB" sz="1266"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E2E5E53D-371F-CB4A-7F1F-E271C6D40944}"/>
              </a:ext>
            </a:extLst>
          </p:cNvPr>
          <p:cNvSpPr txBox="1"/>
          <p:nvPr/>
        </p:nvSpPr>
        <p:spPr>
          <a:xfrm rot="8961369">
            <a:off x="6705733" y="4626841"/>
            <a:ext cx="675194" cy="287130"/>
          </a:xfrm>
          <a:prstGeom prst="rect">
            <a:avLst/>
          </a:prstGeom>
          <a:solidFill>
            <a:schemeClr val="bg1"/>
          </a:solidFill>
        </p:spPr>
        <p:txBody>
          <a:bodyPr wrap="square" rtlCol="0">
            <a:spAutoFit/>
          </a:bodyPr>
          <a:lstStyle/>
          <a:p>
            <a:pPr defTabSz="321503"/>
            <a:endParaRPr lang="en-GB" sz="1266"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33E885DB-9221-9549-E6E6-4A67B95B7DA9}"/>
              </a:ext>
            </a:extLst>
          </p:cNvPr>
          <p:cNvSpPr txBox="1"/>
          <p:nvPr/>
        </p:nvSpPr>
        <p:spPr>
          <a:xfrm rot="10800000">
            <a:off x="6024048" y="2451405"/>
            <a:ext cx="675194" cy="287130"/>
          </a:xfrm>
          <a:prstGeom prst="rect">
            <a:avLst/>
          </a:prstGeom>
          <a:solidFill>
            <a:schemeClr val="bg1"/>
          </a:solidFill>
        </p:spPr>
        <p:txBody>
          <a:bodyPr wrap="square" rtlCol="0">
            <a:spAutoFit/>
          </a:bodyPr>
          <a:lstStyle/>
          <a:p>
            <a:pPr defTabSz="321503"/>
            <a:endParaRPr lang="en-GB" sz="1266" dirty="0">
              <a:solidFill>
                <a:prstClr val="black"/>
              </a:solidFill>
              <a:latin typeface="Calibri" panose="020F0502020204030204"/>
            </a:endParaRPr>
          </a:p>
        </p:txBody>
      </p:sp>
    </p:spTree>
    <p:extLst>
      <p:ext uri="{BB962C8B-B14F-4D97-AF65-F5344CB8AC3E}">
        <p14:creationId xmlns:p14="http://schemas.microsoft.com/office/powerpoint/2010/main" val="65765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BC08F9-7FE8-DD34-C857-844432EF86E3}"/>
              </a:ext>
            </a:extLst>
          </p:cNvPr>
          <p:cNvSpPr>
            <a:spLocks noGrp="1"/>
          </p:cNvSpPr>
          <p:nvPr>
            <p:ph type="ctrTitle"/>
          </p:nvPr>
        </p:nvSpPr>
        <p:spPr/>
        <p:txBody>
          <a:bodyPr/>
          <a:lstStyle/>
          <a:p>
            <a:r>
              <a:rPr lang="en-GB" sz="4000" dirty="0"/>
              <a:t>Thank you</a:t>
            </a:r>
          </a:p>
        </p:txBody>
      </p:sp>
      <p:sp>
        <p:nvSpPr>
          <p:cNvPr id="7" name="Text Placeholder 6">
            <a:extLst>
              <a:ext uri="{FF2B5EF4-FFF2-40B4-BE49-F238E27FC236}">
                <a16:creationId xmlns:a16="http://schemas.microsoft.com/office/drawing/2014/main" id="{7B733CB3-9B67-3AF6-528C-4D117EAC0CB8}"/>
              </a:ext>
            </a:extLst>
          </p:cNvPr>
          <p:cNvSpPr>
            <a:spLocks noGrp="1"/>
          </p:cNvSpPr>
          <p:nvPr>
            <p:ph type="body" sz="quarter" idx="15"/>
          </p:nvPr>
        </p:nvSpPr>
        <p:spPr/>
        <p:txBody>
          <a:bodyPr/>
          <a:lstStyle/>
          <a:p>
            <a:endParaRPr lang="en-GB" dirty="0"/>
          </a:p>
        </p:txBody>
      </p:sp>
      <p:sp>
        <p:nvSpPr>
          <p:cNvPr id="3" name="Text Placeholder 2">
            <a:extLst>
              <a:ext uri="{FF2B5EF4-FFF2-40B4-BE49-F238E27FC236}">
                <a16:creationId xmlns:a16="http://schemas.microsoft.com/office/drawing/2014/main" id="{6561114F-77DD-8B78-1EFE-B07D0264181F}"/>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a:p>
            <a:r>
              <a:rPr lang="en-US" dirty="0"/>
              <a:t>– 29</a:t>
            </a:r>
            <a:r>
              <a:rPr lang="en-US" baseline="30000" dirty="0"/>
              <a:t>th</a:t>
            </a:r>
            <a:r>
              <a:rPr lang="en-US" dirty="0"/>
              <a:t> August 2025</a:t>
            </a:r>
          </a:p>
          <a:p>
            <a:endParaRPr lang="en-US" dirty="0"/>
          </a:p>
        </p:txBody>
      </p:sp>
    </p:spTree>
    <p:extLst>
      <p:ext uri="{BB962C8B-B14F-4D97-AF65-F5344CB8AC3E}">
        <p14:creationId xmlns:p14="http://schemas.microsoft.com/office/powerpoint/2010/main" val="22463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28495E-B101-3BBF-33F1-201303D14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EF8A0-EA40-6472-B81D-43B7721AB53F}"/>
              </a:ext>
            </a:extLst>
          </p:cNvPr>
          <p:cNvSpPr>
            <a:spLocks noGrp="1"/>
          </p:cNvSpPr>
          <p:nvPr>
            <p:ph type="ctrTitle"/>
          </p:nvPr>
        </p:nvSpPr>
        <p:spPr/>
        <p:txBody>
          <a:bodyPr/>
          <a:lstStyle/>
          <a:p>
            <a:endParaRPr lang="en-US" dirty="0"/>
          </a:p>
        </p:txBody>
      </p:sp>
      <p:sp>
        <p:nvSpPr>
          <p:cNvPr id="4" name="Text Placeholder 3">
            <a:extLst>
              <a:ext uri="{FF2B5EF4-FFF2-40B4-BE49-F238E27FC236}">
                <a16:creationId xmlns:a16="http://schemas.microsoft.com/office/drawing/2014/main" id="{6DEB0BB4-7404-5D3E-C9B9-889A613FB154}"/>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DD95566B-2040-79BF-A679-1A3D233AAB89}"/>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33A8B73C-2674-C54F-BA86-EE6CAECCB18B}"/>
              </a:ext>
            </a:extLst>
          </p:cNvPr>
          <p:cNvSpPr>
            <a:spLocks noGrp="1"/>
          </p:cNvSpPr>
          <p:nvPr>
            <p:ph type="body" sz="quarter" idx="15"/>
          </p:nvPr>
        </p:nvSpPr>
        <p:spPr/>
        <p:txBody>
          <a:bodyPr/>
          <a:lstStyle/>
          <a:p>
            <a:endParaRPr lang="en-US"/>
          </a:p>
        </p:txBody>
      </p:sp>
      <p:sp>
        <p:nvSpPr>
          <p:cNvPr id="12" name="Text Placeholder 11">
            <a:extLst>
              <a:ext uri="{FF2B5EF4-FFF2-40B4-BE49-F238E27FC236}">
                <a16:creationId xmlns:a16="http://schemas.microsoft.com/office/drawing/2014/main" id="{248EA857-625A-6C32-2A10-AC959FCCA61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0688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F440-C2CE-FE73-8601-5241E4F334B0}"/>
              </a:ext>
            </a:extLst>
          </p:cNvPr>
          <p:cNvSpPr>
            <a:spLocks noGrp="1"/>
          </p:cNvSpPr>
          <p:nvPr>
            <p:ph type="ctrTitle"/>
          </p:nvPr>
        </p:nvSpPr>
        <p:spPr/>
        <p:txBody>
          <a:bodyPr/>
          <a:lstStyle/>
          <a:p>
            <a:r>
              <a:rPr lang="en-US" dirty="0"/>
              <a:t>CFO Toolkit: Apprenticeships and Technical Education</a:t>
            </a:r>
          </a:p>
        </p:txBody>
      </p:sp>
      <p:sp>
        <p:nvSpPr>
          <p:cNvPr id="4" name="Text Placeholder 3">
            <a:extLst>
              <a:ext uri="{FF2B5EF4-FFF2-40B4-BE49-F238E27FC236}">
                <a16:creationId xmlns:a16="http://schemas.microsoft.com/office/drawing/2014/main" id="{5AA7C6B9-F988-61CB-DA9F-D103F043275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9F97F261-E1F1-4B41-2A06-1A2B2F8359BD}"/>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E63B0907-F491-7A28-6C77-DB3D0AB786C5}"/>
              </a:ext>
            </a:extLst>
          </p:cNvPr>
          <p:cNvSpPr>
            <a:spLocks noGrp="1"/>
          </p:cNvSpPr>
          <p:nvPr>
            <p:ph type="body" sz="quarter" idx="15"/>
          </p:nvPr>
        </p:nvSpPr>
        <p:spPr/>
        <p:txBody>
          <a:bodyPr/>
          <a:lstStyle/>
          <a:p>
            <a:r>
              <a:rPr lang="en-US" dirty="0"/>
              <a:t>Feedback from members has been that understanding the Apprenticeship and Technical Education funding model, forecasting financial performance and understanding contributions and profitability has been a key challenge in developing effective new programmes. </a:t>
            </a:r>
          </a:p>
          <a:p>
            <a:endParaRPr lang="en-US" dirty="0"/>
          </a:p>
          <a:p>
            <a:r>
              <a:rPr lang="en-US" dirty="0"/>
              <a:t>In early 2025 UVAC commissioned Apprenticeship and Technical Education compliance and quality specialists Lockhart-Hawkins to design and release a toolkit designed for Chief Financial Officers and senior leaders</a:t>
            </a:r>
          </a:p>
          <a:p>
            <a:endParaRPr lang="en-US" dirty="0"/>
          </a:p>
        </p:txBody>
      </p:sp>
    </p:spTree>
    <p:extLst>
      <p:ext uri="{BB962C8B-B14F-4D97-AF65-F5344CB8AC3E}">
        <p14:creationId xmlns:p14="http://schemas.microsoft.com/office/powerpoint/2010/main" val="114815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1A62-21FE-1956-8840-9451A0CBC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616A9-7F09-2A2F-67D2-4E5737142F26}"/>
              </a:ext>
            </a:extLst>
          </p:cNvPr>
          <p:cNvSpPr>
            <a:spLocks noGrp="1"/>
          </p:cNvSpPr>
          <p:nvPr>
            <p:ph type="ctrTitle"/>
          </p:nvPr>
        </p:nvSpPr>
        <p:spPr/>
        <p:txBody>
          <a:bodyPr/>
          <a:lstStyle/>
          <a:p>
            <a:r>
              <a:rPr lang="en-US" dirty="0"/>
              <a:t>CFO Toolkit: Apprenticeships and Technical Education</a:t>
            </a:r>
          </a:p>
        </p:txBody>
      </p:sp>
      <p:sp>
        <p:nvSpPr>
          <p:cNvPr id="4" name="Text Placeholder 3">
            <a:extLst>
              <a:ext uri="{FF2B5EF4-FFF2-40B4-BE49-F238E27FC236}">
                <a16:creationId xmlns:a16="http://schemas.microsoft.com/office/drawing/2014/main" id="{FC37C493-2B4F-001C-AF7E-CDF0C3CF1127}"/>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75EC3121-03AE-8B92-2904-3C292D1718F5}"/>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37474A16-809A-909B-20D0-AA2A0828A467}"/>
              </a:ext>
            </a:extLst>
          </p:cNvPr>
          <p:cNvSpPr>
            <a:spLocks noGrp="1"/>
          </p:cNvSpPr>
          <p:nvPr>
            <p:ph type="body" sz="quarter" idx="15"/>
          </p:nvPr>
        </p:nvSpPr>
        <p:spPr/>
        <p:txBody>
          <a:bodyPr/>
          <a:lstStyle/>
          <a:p>
            <a:r>
              <a:rPr lang="en-US" dirty="0"/>
              <a:t>The toolkit aims to:</a:t>
            </a:r>
          </a:p>
          <a:p>
            <a:endParaRPr lang="en-US" dirty="0"/>
          </a:p>
        </p:txBody>
      </p:sp>
      <p:sp>
        <p:nvSpPr>
          <p:cNvPr id="12" name="Text Placeholder 11">
            <a:extLst>
              <a:ext uri="{FF2B5EF4-FFF2-40B4-BE49-F238E27FC236}">
                <a16:creationId xmlns:a16="http://schemas.microsoft.com/office/drawing/2014/main" id="{D2C90A49-9D8F-0FD7-1DB7-785F787619A0}"/>
              </a:ext>
            </a:extLst>
          </p:cNvPr>
          <p:cNvSpPr>
            <a:spLocks noGrp="1"/>
          </p:cNvSpPr>
          <p:nvPr>
            <p:ph type="body" sz="quarter" idx="14"/>
          </p:nvPr>
        </p:nvSpPr>
        <p:spPr>
          <a:xfrm>
            <a:off x="808799" y="2705841"/>
            <a:ext cx="10566338" cy="1684158"/>
          </a:xfrm>
        </p:spPr>
        <p:txBody>
          <a:bodyPr/>
          <a:lstStyle/>
          <a:p>
            <a:r>
              <a:rPr lang="en-US" dirty="0"/>
              <a:t>Improve understanding of funding methodologies, costing approaches and pricing strategies</a:t>
            </a:r>
          </a:p>
          <a:p>
            <a:r>
              <a:rPr lang="en-US" dirty="0"/>
              <a:t>Reduce common barriers and misconceptions</a:t>
            </a:r>
          </a:p>
          <a:p>
            <a:r>
              <a:rPr lang="en-US" dirty="0"/>
              <a:t>Provide </a:t>
            </a:r>
            <a:r>
              <a:rPr lang="en-US" dirty="0">
                <a:solidFill>
                  <a:srgbClr val="FF0000"/>
                </a:solidFill>
              </a:rPr>
              <a:t>practical tools </a:t>
            </a:r>
            <a:r>
              <a:rPr lang="en-US" dirty="0"/>
              <a:t>to manage risks and capitalize on opportunities</a:t>
            </a:r>
          </a:p>
          <a:p>
            <a:r>
              <a:rPr lang="en-US" dirty="0"/>
              <a:t>Support informed decision-making and sustainable, high-quality provision</a:t>
            </a:r>
          </a:p>
        </p:txBody>
      </p:sp>
    </p:spTree>
    <p:extLst>
      <p:ext uri="{BB962C8B-B14F-4D97-AF65-F5344CB8AC3E}">
        <p14:creationId xmlns:p14="http://schemas.microsoft.com/office/powerpoint/2010/main" val="239576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9CA0-60C5-904D-6DE6-4DBD1EE26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CCA55-F92D-8319-5549-C3DDA6E3C32D}"/>
              </a:ext>
            </a:extLst>
          </p:cNvPr>
          <p:cNvSpPr>
            <a:spLocks noGrp="1"/>
          </p:cNvSpPr>
          <p:nvPr>
            <p:ph type="ctrTitle"/>
          </p:nvPr>
        </p:nvSpPr>
        <p:spPr/>
        <p:txBody>
          <a:bodyPr/>
          <a:lstStyle/>
          <a:p>
            <a:r>
              <a:rPr lang="en-US" dirty="0"/>
              <a:t>CFO Toolkit: Apprenticeships and Technical Education</a:t>
            </a:r>
          </a:p>
        </p:txBody>
      </p:sp>
      <p:sp>
        <p:nvSpPr>
          <p:cNvPr id="4" name="Text Placeholder 3">
            <a:extLst>
              <a:ext uri="{FF2B5EF4-FFF2-40B4-BE49-F238E27FC236}">
                <a16:creationId xmlns:a16="http://schemas.microsoft.com/office/drawing/2014/main" id="{9DE9E777-573D-E470-2AC7-7BB3FF60C65E}"/>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217F0035-18F3-9F66-D463-E1D247816EE4}"/>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2CE1A55A-CD3C-DEDF-AAE4-4C5D36CC7866}"/>
              </a:ext>
            </a:extLst>
          </p:cNvPr>
          <p:cNvSpPr>
            <a:spLocks noGrp="1"/>
          </p:cNvSpPr>
          <p:nvPr>
            <p:ph type="body" sz="quarter" idx="15"/>
          </p:nvPr>
        </p:nvSpPr>
        <p:spPr/>
        <p:txBody>
          <a:bodyPr/>
          <a:lstStyle/>
          <a:p>
            <a:r>
              <a:rPr lang="en-US" dirty="0"/>
              <a:t>What does it consist of?</a:t>
            </a:r>
          </a:p>
          <a:p>
            <a:endParaRPr lang="en-US" dirty="0"/>
          </a:p>
        </p:txBody>
      </p:sp>
      <p:sp>
        <p:nvSpPr>
          <p:cNvPr id="12" name="Text Placeholder 11">
            <a:extLst>
              <a:ext uri="{FF2B5EF4-FFF2-40B4-BE49-F238E27FC236}">
                <a16:creationId xmlns:a16="http://schemas.microsoft.com/office/drawing/2014/main" id="{91F69FCA-07B4-DD30-7CDB-4C1361AA98E1}"/>
              </a:ext>
            </a:extLst>
          </p:cNvPr>
          <p:cNvSpPr>
            <a:spLocks noGrp="1"/>
          </p:cNvSpPr>
          <p:nvPr>
            <p:ph type="body" sz="quarter" idx="14"/>
          </p:nvPr>
        </p:nvSpPr>
        <p:spPr>
          <a:xfrm>
            <a:off x="808799" y="2705841"/>
            <a:ext cx="10566338" cy="1684158"/>
          </a:xfrm>
        </p:spPr>
        <p:txBody>
          <a:bodyPr/>
          <a:lstStyle/>
          <a:p>
            <a:r>
              <a:rPr lang="en-US" dirty="0"/>
              <a:t>A detailed 110-page written guide for CFOs and Senior Leaders</a:t>
            </a:r>
          </a:p>
          <a:p>
            <a:r>
              <a:rPr lang="en-US" dirty="0">
                <a:solidFill>
                  <a:srgbClr val="FF0000"/>
                </a:solidFill>
              </a:rPr>
              <a:t>Nine</a:t>
            </a:r>
            <a:r>
              <a:rPr lang="en-US" dirty="0"/>
              <a:t> practical tools designed to solve common challenges and provide objective outputs</a:t>
            </a:r>
          </a:p>
        </p:txBody>
      </p:sp>
      <p:pic>
        <p:nvPicPr>
          <p:cNvPr id="3" name="Picture 2">
            <a:extLst>
              <a:ext uri="{FF2B5EF4-FFF2-40B4-BE49-F238E27FC236}">
                <a16:creationId xmlns:a16="http://schemas.microsoft.com/office/drawing/2014/main" id="{9507E95B-59DA-26F0-2286-5C6FE8CCFF15}"/>
              </a:ext>
            </a:extLst>
          </p:cNvPr>
          <p:cNvPicPr>
            <a:picLocks noChangeAspect="1"/>
          </p:cNvPicPr>
          <p:nvPr/>
        </p:nvPicPr>
        <p:blipFill>
          <a:blip r:embed="rId3"/>
          <a:stretch>
            <a:fillRect/>
          </a:stretch>
        </p:blipFill>
        <p:spPr>
          <a:xfrm>
            <a:off x="480961" y="3602810"/>
            <a:ext cx="1830064" cy="258421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13FBE60-DE07-3DED-395E-59B695D9E7F8}"/>
              </a:ext>
            </a:extLst>
          </p:cNvPr>
          <p:cNvPicPr>
            <a:picLocks noChangeAspect="1"/>
          </p:cNvPicPr>
          <p:nvPr/>
        </p:nvPicPr>
        <p:blipFill>
          <a:blip r:embed="rId4"/>
          <a:stretch>
            <a:fillRect/>
          </a:stretch>
        </p:blipFill>
        <p:spPr>
          <a:xfrm>
            <a:off x="2477133" y="3602810"/>
            <a:ext cx="1830065" cy="258977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121C734-FADC-B23A-769F-3FEB86908EAA}"/>
              </a:ext>
            </a:extLst>
          </p:cNvPr>
          <p:cNvPicPr>
            <a:picLocks noChangeAspect="1"/>
          </p:cNvPicPr>
          <p:nvPr/>
        </p:nvPicPr>
        <p:blipFill>
          <a:blip r:embed="rId5"/>
          <a:stretch>
            <a:fillRect/>
          </a:stretch>
        </p:blipFill>
        <p:spPr>
          <a:xfrm>
            <a:off x="4473306" y="3597244"/>
            <a:ext cx="1835311" cy="258421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30FBE4A-858E-02D8-63CE-F668A760C6BD}"/>
              </a:ext>
            </a:extLst>
          </p:cNvPr>
          <p:cNvPicPr>
            <a:picLocks noChangeAspect="1"/>
          </p:cNvPicPr>
          <p:nvPr/>
        </p:nvPicPr>
        <p:blipFill>
          <a:blip r:embed="rId6"/>
          <a:stretch>
            <a:fillRect/>
          </a:stretch>
        </p:blipFill>
        <p:spPr>
          <a:xfrm>
            <a:off x="6469479" y="3602809"/>
            <a:ext cx="1833025" cy="258977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FC29238-6607-E7B4-D069-8C8A1310B948}"/>
              </a:ext>
            </a:extLst>
          </p:cNvPr>
          <p:cNvPicPr>
            <a:picLocks noChangeAspect="1"/>
          </p:cNvPicPr>
          <p:nvPr/>
        </p:nvPicPr>
        <p:blipFill>
          <a:blip r:embed="rId7"/>
          <a:stretch>
            <a:fillRect/>
          </a:stretch>
        </p:blipFill>
        <p:spPr>
          <a:xfrm>
            <a:off x="8454895" y="3597244"/>
            <a:ext cx="2767851" cy="27765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126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320F-9F4F-9CFA-55EA-2341B1D25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81200-2CF7-89E6-B8CD-5F6798303DAB}"/>
              </a:ext>
            </a:extLst>
          </p:cNvPr>
          <p:cNvSpPr>
            <a:spLocks noGrp="1"/>
          </p:cNvSpPr>
          <p:nvPr>
            <p:ph type="ctrTitle"/>
          </p:nvPr>
        </p:nvSpPr>
        <p:spPr/>
        <p:txBody>
          <a:bodyPr/>
          <a:lstStyle/>
          <a:p>
            <a:r>
              <a:rPr lang="en-US" dirty="0"/>
              <a:t>Guide for CFOs</a:t>
            </a:r>
          </a:p>
        </p:txBody>
      </p:sp>
      <p:sp>
        <p:nvSpPr>
          <p:cNvPr id="4" name="Text Placeholder 3">
            <a:extLst>
              <a:ext uri="{FF2B5EF4-FFF2-40B4-BE49-F238E27FC236}">
                <a16:creationId xmlns:a16="http://schemas.microsoft.com/office/drawing/2014/main" id="{B67761DF-E960-9E77-ACE9-43ED7186C152}"/>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BAEEDE55-1F68-4175-19FE-FBE7EFC2A98D}"/>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59060C1A-1BCC-00F7-CAC0-AD83E2CD2167}"/>
              </a:ext>
            </a:extLst>
          </p:cNvPr>
          <p:cNvSpPr>
            <a:spLocks noGrp="1"/>
          </p:cNvSpPr>
          <p:nvPr>
            <p:ph type="body" sz="quarter" idx="15"/>
          </p:nvPr>
        </p:nvSpPr>
        <p:spPr>
          <a:xfrm>
            <a:off x="808799" y="1505185"/>
            <a:ext cx="10566338" cy="2189075"/>
          </a:xfrm>
        </p:spPr>
        <p:txBody>
          <a:bodyPr/>
          <a:lstStyle/>
          <a:p>
            <a:r>
              <a:rPr lang="en-US" dirty="0"/>
              <a:t>Toolkit explained</a:t>
            </a:r>
          </a:p>
          <a:p>
            <a:endParaRPr lang="en-US" dirty="0"/>
          </a:p>
        </p:txBody>
      </p:sp>
      <p:sp>
        <p:nvSpPr>
          <p:cNvPr id="12" name="Text Placeholder 11">
            <a:extLst>
              <a:ext uri="{FF2B5EF4-FFF2-40B4-BE49-F238E27FC236}">
                <a16:creationId xmlns:a16="http://schemas.microsoft.com/office/drawing/2014/main" id="{797774AC-A734-6FD2-925F-E2948CAB1E2A}"/>
              </a:ext>
            </a:extLst>
          </p:cNvPr>
          <p:cNvSpPr>
            <a:spLocks noGrp="1"/>
          </p:cNvSpPr>
          <p:nvPr>
            <p:ph type="body" sz="quarter" idx="14"/>
          </p:nvPr>
        </p:nvSpPr>
        <p:spPr>
          <a:xfrm>
            <a:off x="808799" y="2086529"/>
            <a:ext cx="5075166" cy="4045913"/>
          </a:xfrm>
        </p:spPr>
        <p:txBody>
          <a:bodyPr/>
          <a:lstStyle/>
          <a:p>
            <a:r>
              <a:rPr lang="en-US" dirty="0"/>
              <a:t>29,000 word guidebook to support tools </a:t>
            </a:r>
          </a:p>
          <a:p>
            <a:r>
              <a:rPr lang="en-US" dirty="0"/>
              <a:t>Chapters include:</a:t>
            </a:r>
          </a:p>
          <a:p>
            <a:pPr lvl="1"/>
            <a:r>
              <a:rPr lang="en-US" dirty="0">
                <a:solidFill>
                  <a:srgbClr val="FF0000"/>
                </a:solidFill>
              </a:rPr>
              <a:t>Addressing misconceptions</a:t>
            </a:r>
          </a:p>
          <a:p>
            <a:pPr lvl="1"/>
            <a:r>
              <a:rPr lang="en-US" dirty="0">
                <a:solidFill>
                  <a:srgbClr val="FF0000"/>
                </a:solidFill>
              </a:rPr>
              <a:t>Models of delivery</a:t>
            </a:r>
          </a:p>
          <a:p>
            <a:pPr lvl="1"/>
            <a:r>
              <a:rPr lang="en-US" dirty="0">
                <a:solidFill>
                  <a:srgbClr val="FF0000"/>
                </a:solidFill>
              </a:rPr>
              <a:t>Pricing and funding explained</a:t>
            </a:r>
          </a:p>
          <a:p>
            <a:pPr lvl="1"/>
            <a:r>
              <a:rPr lang="en-US" dirty="0">
                <a:solidFill>
                  <a:srgbClr val="FF0000"/>
                </a:solidFill>
              </a:rPr>
              <a:t>Subcontracting</a:t>
            </a:r>
          </a:p>
          <a:p>
            <a:pPr lvl="1"/>
            <a:r>
              <a:rPr lang="en-US" dirty="0">
                <a:solidFill>
                  <a:srgbClr val="FF0000"/>
                </a:solidFill>
              </a:rPr>
              <a:t>Working with employers</a:t>
            </a:r>
          </a:p>
          <a:p>
            <a:pPr lvl="1"/>
            <a:r>
              <a:rPr lang="en-US" dirty="0">
                <a:solidFill>
                  <a:srgbClr val="FF0000"/>
                </a:solidFill>
              </a:rPr>
              <a:t>Common challenges and return on investment</a:t>
            </a:r>
          </a:p>
          <a:p>
            <a:r>
              <a:rPr lang="en-US" dirty="0"/>
              <a:t>Case studies </a:t>
            </a:r>
          </a:p>
        </p:txBody>
      </p:sp>
      <p:pic>
        <p:nvPicPr>
          <p:cNvPr id="5" name="Picture 4">
            <a:extLst>
              <a:ext uri="{FF2B5EF4-FFF2-40B4-BE49-F238E27FC236}">
                <a16:creationId xmlns:a16="http://schemas.microsoft.com/office/drawing/2014/main" id="{BDB22DEC-BE21-8A2A-9CB3-ACD01D40A136}"/>
              </a:ext>
            </a:extLst>
          </p:cNvPr>
          <p:cNvPicPr>
            <a:picLocks noChangeAspect="1"/>
          </p:cNvPicPr>
          <p:nvPr/>
        </p:nvPicPr>
        <p:blipFill>
          <a:blip r:embed="rId2"/>
          <a:stretch>
            <a:fillRect/>
          </a:stretch>
        </p:blipFill>
        <p:spPr>
          <a:xfrm>
            <a:off x="6091968" y="680485"/>
            <a:ext cx="2428319" cy="3429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E3DD3EC-F51C-70AD-56A6-C20A373A54C3}"/>
              </a:ext>
            </a:extLst>
          </p:cNvPr>
          <p:cNvPicPr>
            <a:picLocks noChangeAspect="1"/>
          </p:cNvPicPr>
          <p:nvPr/>
        </p:nvPicPr>
        <p:blipFill>
          <a:blip r:embed="rId3"/>
          <a:stretch>
            <a:fillRect/>
          </a:stretch>
        </p:blipFill>
        <p:spPr>
          <a:xfrm>
            <a:off x="6838019" y="2821095"/>
            <a:ext cx="4884202" cy="3429000"/>
          </a:xfrm>
          <a:prstGeom prst="rect">
            <a:avLst/>
          </a:prstGeom>
          <a:effectLst>
            <a:outerShdw blurRad="50800" dist="38100" dir="2700000" algn="tl" rotWithShape="0">
              <a:prstClr val="black">
                <a:alpha val="40000"/>
              </a:prstClr>
            </a:outerShdw>
          </a:effectLst>
        </p:spPr>
      </p:pic>
      <p:sp>
        <p:nvSpPr>
          <p:cNvPr id="13" name="TextBox 12">
            <a:hlinkClick r:id="rId4"/>
            <a:extLst>
              <a:ext uri="{FF2B5EF4-FFF2-40B4-BE49-F238E27FC236}">
                <a16:creationId xmlns:a16="http://schemas.microsoft.com/office/drawing/2014/main" id="{BA87885C-6E60-1E5A-9E65-6715367626A4}"/>
              </a:ext>
            </a:extLst>
          </p:cNvPr>
          <p:cNvSpPr txBox="1"/>
          <p:nvPr/>
        </p:nvSpPr>
        <p:spPr>
          <a:xfrm>
            <a:off x="9937214" y="1539380"/>
            <a:ext cx="11083243" cy="369332"/>
          </a:xfrm>
          <a:prstGeom prst="rect">
            <a:avLst/>
          </a:prstGeom>
          <a:noFill/>
        </p:spPr>
        <p:txBody>
          <a:bodyPr wrap="square" rtlCol="0">
            <a:spAutoFit/>
          </a:bodyPr>
          <a:lstStyle/>
          <a:p>
            <a:r>
              <a:rPr lang="en-GB" i="1" u="sng" dirty="0"/>
              <a:t>LINK</a:t>
            </a:r>
            <a:endParaRPr lang="en-GB" dirty="0"/>
          </a:p>
        </p:txBody>
      </p:sp>
    </p:spTree>
    <p:extLst>
      <p:ext uri="{BB962C8B-B14F-4D97-AF65-F5344CB8AC3E}">
        <p14:creationId xmlns:p14="http://schemas.microsoft.com/office/powerpoint/2010/main" val="18952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5441-6BA3-C729-FFCB-A3760CEEE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48698-1F64-EC8F-4B2A-D06E9E250D05}"/>
              </a:ext>
            </a:extLst>
          </p:cNvPr>
          <p:cNvSpPr>
            <a:spLocks noGrp="1"/>
          </p:cNvSpPr>
          <p:nvPr>
            <p:ph type="ctrTitle"/>
          </p:nvPr>
        </p:nvSpPr>
        <p:spPr/>
        <p:txBody>
          <a:bodyPr/>
          <a:lstStyle/>
          <a:p>
            <a:r>
              <a:rPr lang="en-US" dirty="0"/>
              <a:t>Guide for CFOs</a:t>
            </a:r>
          </a:p>
        </p:txBody>
      </p:sp>
      <p:sp>
        <p:nvSpPr>
          <p:cNvPr id="4" name="Text Placeholder 3">
            <a:extLst>
              <a:ext uri="{FF2B5EF4-FFF2-40B4-BE49-F238E27FC236}">
                <a16:creationId xmlns:a16="http://schemas.microsoft.com/office/drawing/2014/main" id="{7A30039F-C61E-E347-EB50-5B65E70E76EA}"/>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8C71AFCB-2EC7-20F0-1B45-2F7E4C41F89A}"/>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F71B9874-A895-E488-08A2-1CF7BAC718D8}"/>
              </a:ext>
            </a:extLst>
          </p:cNvPr>
          <p:cNvSpPr>
            <a:spLocks noGrp="1"/>
          </p:cNvSpPr>
          <p:nvPr>
            <p:ph type="body" sz="quarter" idx="15"/>
          </p:nvPr>
        </p:nvSpPr>
        <p:spPr>
          <a:xfrm>
            <a:off x="808799" y="1505185"/>
            <a:ext cx="10566338" cy="2189075"/>
          </a:xfrm>
        </p:spPr>
        <p:txBody>
          <a:bodyPr/>
          <a:lstStyle/>
          <a:p>
            <a:r>
              <a:rPr lang="en-US" dirty="0"/>
              <a:t>Toolkit explained</a:t>
            </a:r>
          </a:p>
          <a:p>
            <a:endParaRPr lang="en-US" dirty="0"/>
          </a:p>
        </p:txBody>
      </p:sp>
      <p:sp>
        <p:nvSpPr>
          <p:cNvPr id="12" name="Text Placeholder 11">
            <a:extLst>
              <a:ext uri="{FF2B5EF4-FFF2-40B4-BE49-F238E27FC236}">
                <a16:creationId xmlns:a16="http://schemas.microsoft.com/office/drawing/2014/main" id="{7CB01EEE-EF3E-2235-44D8-68284A98E319}"/>
              </a:ext>
            </a:extLst>
          </p:cNvPr>
          <p:cNvSpPr>
            <a:spLocks noGrp="1"/>
          </p:cNvSpPr>
          <p:nvPr>
            <p:ph type="body" sz="quarter" idx="14"/>
          </p:nvPr>
        </p:nvSpPr>
        <p:spPr>
          <a:xfrm>
            <a:off x="808799" y="2086529"/>
            <a:ext cx="5075166" cy="4045913"/>
          </a:xfrm>
        </p:spPr>
        <p:txBody>
          <a:bodyPr/>
          <a:lstStyle/>
          <a:p>
            <a:r>
              <a:rPr lang="en-US" dirty="0"/>
              <a:t>Written for CFOs from a commercial perspective</a:t>
            </a:r>
          </a:p>
          <a:p>
            <a:r>
              <a:rPr lang="en-US" dirty="0"/>
              <a:t>Includes explanation of key funding rule and practical concepts</a:t>
            </a:r>
          </a:p>
          <a:p>
            <a:r>
              <a:rPr lang="en-US" dirty="0"/>
              <a:t>Also: illustrations &amp; best practice for improving and understanding financial performance</a:t>
            </a:r>
          </a:p>
          <a:p>
            <a:r>
              <a:rPr lang="en-US" dirty="0">
                <a:solidFill>
                  <a:srgbClr val="FF0000"/>
                </a:solidFill>
              </a:rPr>
              <a:t>Tools linked to chapters</a:t>
            </a:r>
          </a:p>
          <a:p>
            <a:r>
              <a:rPr lang="en-US" dirty="0"/>
              <a:t>Useful for all senior leaders</a:t>
            </a:r>
          </a:p>
        </p:txBody>
      </p:sp>
      <p:pic>
        <p:nvPicPr>
          <p:cNvPr id="6" name="Picture 5">
            <a:extLst>
              <a:ext uri="{FF2B5EF4-FFF2-40B4-BE49-F238E27FC236}">
                <a16:creationId xmlns:a16="http://schemas.microsoft.com/office/drawing/2014/main" id="{C6F80C69-2CDF-C068-1EB3-BAC5E1FA8E0C}"/>
              </a:ext>
            </a:extLst>
          </p:cNvPr>
          <p:cNvPicPr>
            <a:picLocks noChangeAspect="1"/>
          </p:cNvPicPr>
          <p:nvPr/>
        </p:nvPicPr>
        <p:blipFill>
          <a:blip r:embed="rId2"/>
          <a:stretch>
            <a:fillRect/>
          </a:stretch>
        </p:blipFill>
        <p:spPr>
          <a:xfrm>
            <a:off x="6091968" y="802071"/>
            <a:ext cx="5700539" cy="4028346"/>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12888450-8DEC-5BF0-17D8-97FDDD30902B}"/>
              </a:ext>
            </a:extLst>
          </p:cNvPr>
          <p:cNvPicPr>
            <a:picLocks noChangeAspect="1"/>
          </p:cNvPicPr>
          <p:nvPr/>
        </p:nvPicPr>
        <p:blipFill>
          <a:blip r:embed="rId3"/>
          <a:stretch>
            <a:fillRect/>
          </a:stretch>
        </p:blipFill>
        <p:spPr>
          <a:xfrm>
            <a:off x="6372029" y="2278860"/>
            <a:ext cx="5819971" cy="40874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004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BFD9-A597-DA58-B948-C01B9B5C6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65645-66A5-E8C1-4E32-F3B61356053B}"/>
              </a:ext>
            </a:extLst>
          </p:cNvPr>
          <p:cNvSpPr>
            <a:spLocks noGrp="1"/>
          </p:cNvSpPr>
          <p:nvPr>
            <p:ph type="ctrTitle"/>
          </p:nvPr>
        </p:nvSpPr>
        <p:spPr/>
        <p:txBody>
          <a:bodyPr/>
          <a:lstStyle/>
          <a:p>
            <a:r>
              <a:rPr lang="en-US" dirty="0"/>
              <a:t>Tools</a:t>
            </a:r>
          </a:p>
        </p:txBody>
      </p:sp>
      <p:sp>
        <p:nvSpPr>
          <p:cNvPr id="4" name="Text Placeholder 3">
            <a:extLst>
              <a:ext uri="{FF2B5EF4-FFF2-40B4-BE49-F238E27FC236}">
                <a16:creationId xmlns:a16="http://schemas.microsoft.com/office/drawing/2014/main" id="{1B814D24-2E27-1EF8-A7B7-8CE7C34DF85C}"/>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F35BB70-2C65-4BA5-1426-B69D9B9504E5}"/>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9127B494-26AA-332A-5016-0D573A476EFD}"/>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074238B8-20AB-CB52-CB96-2B69F7081CC6}"/>
              </a:ext>
            </a:extLst>
          </p:cNvPr>
          <p:cNvSpPr>
            <a:spLocks noGrp="1"/>
          </p:cNvSpPr>
          <p:nvPr>
            <p:ph type="body" sz="quarter" idx="14"/>
          </p:nvPr>
        </p:nvSpPr>
        <p:spPr>
          <a:xfrm>
            <a:off x="808799" y="2010102"/>
            <a:ext cx="10566338" cy="1684158"/>
          </a:xfrm>
        </p:spPr>
        <p:txBody>
          <a:bodyPr/>
          <a:lstStyle/>
          <a:p>
            <a:r>
              <a:rPr lang="en-GB" dirty="0"/>
              <a:t>Apprenticeship Planning Checklist</a:t>
            </a:r>
          </a:p>
          <a:p>
            <a:r>
              <a:rPr lang="en-GB" dirty="0">
                <a:solidFill>
                  <a:srgbClr val="FF0000"/>
                </a:solidFill>
              </a:rPr>
              <a:t>Apprenticeship Delivery Models Checklist</a:t>
            </a:r>
          </a:p>
          <a:p>
            <a:r>
              <a:rPr lang="en-GB" dirty="0"/>
              <a:t>Basic Apprenticeship Programme Costing Tool</a:t>
            </a:r>
          </a:p>
          <a:p>
            <a:r>
              <a:rPr lang="en-GB" dirty="0">
                <a:solidFill>
                  <a:srgbClr val="FF0000"/>
                </a:solidFill>
              </a:rPr>
              <a:t>Advanced Apprenticeship Programme Costing Tool</a:t>
            </a:r>
          </a:p>
          <a:p>
            <a:r>
              <a:rPr lang="en-GB" dirty="0"/>
              <a:t>Apprenticeship Financial Forecasting Tool</a:t>
            </a:r>
          </a:p>
          <a:p>
            <a:r>
              <a:rPr lang="en-GB" dirty="0">
                <a:solidFill>
                  <a:srgbClr val="FF0000"/>
                </a:solidFill>
              </a:rPr>
              <a:t>Recognition of Prior Learning Calculator</a:t>
            </a:r>
          </a:p>
          <a:p>
            <a:r>
              <a:rPr lang="en-GB" dirty="0"/>
              <a:t>Price Breakdown Tool</a:t>
            </a:r>
          </a:p>
          <a:p>
            <a:r>
              <a:rPr lang="en-GB" dirty="0">
                <a:solidFill>
                  <a:srgbClr val="FF0000"/>
                </a:solidFill>
              </a:rPr>
              <a:t>Employer Contracting Checklist</a:t>
            </a:r>
          </a:p>
          <a:p>
            <a:r>
              <a:rPr lang="en-GB" dirty="0"/>
              <a:t>Return on Investment Calculator</a:t>
            </a:r>
          </a:p>
        </p:txBody>
      </p:sp>
      <p:pic>
        <p:nvPicPr>
          <p:cNvPr id="11" name="Picture 10">
            <a:extLst>
              <a:ext uri="{FF2B5EF4-FFF2-40B4-BE49-F238E27FC236}">
                <a16:creationId xmlns:a16="http://schemas.microsoft.com/office/drawing/2014/main" id="{F8996497-7034-4396-53CC-2C575C65B85A}"/>
              </a:ext>
            </a:extLst>
          </p:cNvPr>
          <p:cNvPicPr>
            <a:picLocks noChangeAspect="1"/>
          </p:cNvPicPr>
          <p:nvPr/>
        </p:nvPicPr>
        <p:blipFill>
          <a:blip r:embed="rId3"/>
          <a:stretch>
            <a:fillRect/>
          </a:stretch>
        </p:blipFill>
        <p:spPr>
          <a:xfrm>
            <a:off x="6997539" y="911398"/>
            <a:ext cx="4165137" cy="3052384"/>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40D1578-3FCD-FA28-E912-3639D37D00AB}"/>
              </a:ext>
            </a:extLst>
          </p:cNvPr>
          <p:cNvPicPr>
            <a:picLocks noChangeAspect="1"/>
          </p:cNvPicPr>
          <p:nvPr/>
        </p:nvPicPr>
        <p:blipFill>
          <a:blip r:embed="rId4"/>
          <a:stretch>
            <a:fillRect/>
          </a:stretch>
        </p:blipFill>
        <p:spPr>
          <a:xfrm>
            <a:off x="7374834" y="3199562"/>
            <a:ext cx="4191956" cy="30291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473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DE5C-A66E-8811-861A-256829C0E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0AFA4-8B30-7177-27DC-A570C0F25935}"/>
              </a:ext>
            </a:extLst>
          </p:cNvPr>
          <p:cNvSpPr>
            <a:spLocks noGrp="1"/>
          </p:cNvSpPr>
          <p:nvPr>
            <p:ph type="ctrTitle"/>
          </p:nvPr>
        </p:nvSpPr>
        <p:spPr/>
        <p:txBody>
          <a:bodyPr/>
          <a:lstStyle/>
          <a:p>
            <a:r>
              <a:rPr lang="en-US" dirty="0"/>
              <a:t>Apprenticeship Financial Forecasting</a:t>
            </a:r>
          </a:p>
        </p:txBody>
      </p:sp>
      <p:sp>
        <p:nvSpPr>
          <p:cNvPr id="4" name="Text Placeholder 3">
            <a:extLst>
              <a:ext uri="{FF2B5EF4-FFF2-40B4-BE49-F238E27FC236}">
                <a16:creationId xmlns:a16="http://schemas.microsoft.com/office/drawing/2014/main" id="{EAE478A0-A31F-AD3B-F040-4CC70324B9D2}"/>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3B0D0CF5-9117-AA20-E516-ECB6951D53F0}"/>
              </a:ext>
            </a:extLst>
          </p:cNvPr>
          <p:cNvSpPr>
            <a:spLocks noGrp="1"/>
          </p:cNvSpPr>
          <p:nvPr>
            <p:ph type="body" sz="quarter" idx="12"/>
          </p:nvPr>
        </p:nvSpPr>
        <p:spPr/>
        <p:txBody>
          <a:bodyPr/>
          <a:lstStyle/>
          <a:p>
            <a:r>
              <a:rPr lang="en-US" dirty="0"/>
              <a:t>Walkthrough of the CFO Toolkit: Apprenticeships and Technical Education – 29</a:t>
            </a:r>
            <a:r>
              <a:rPr lang="en-US" baseline="30000" dirty="0"/>
              <a:t>th</a:t>
            </a:r>
            <a:r>
              <a:rPr lang="en-US" dirty="0"/>
              <a:t> September 2025</a:t>
            </a:r>
          </a:p>
        </p:txBody>
      </p:sp>
      <p:sp>
        <p:nvSpPr>
          <p:cNvPr id="10" name="Text Placeholder 9">
            <a:extLst>
              <a:ext uri="{FF2B5EF4-FFF2-40B4-BE49-F238E27FC236}">
                <a16:creationId xmlns:a16="http://schemas.microsoft.com/office/drawing/2014/main" id="{C04AAC15-F616-BF54-27E4-5E4E115941F1}"/>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5AB8BD03-79E3-4B63-F966-3720860405BE}"/>
              </a:ext>
            </a:extLst>
          </p:cNvPr>
          <p:cNvSpPr>
            <a:spLocks noGrp="1"/>
          </p:cNvSpPr>
          <p:nvPr>
            <p:ph type="body" sz="quarter" idx="14"/>
          </p:nvPr>
        </p:nvSpPr>
        <p:spPr>
          <a:xfrm>
            <a:off x="808799" y="2010101"/>
            <a:ext cx="5482273" cy="2277945"/>
          </a:xfrm>
        </p:spPr>
        <p:txBody>
          <a:bodyPr/>
          <a:lstStyle/>
          <a:p>
            <a:r>
              <a:rPr lang="en-GB" dirty="0"/>
              <a:t>10 year, 10 programme model</a:t>
            </a:r>
          </a:p>
          <a:p>
            <a:r>
              <a:rPr lang="en-GB" dirty="0"/>
              <a:t>Editable variables including:</a:t>
            </a:r>
          </a:p>
          <a:p>
            <a:pPr lvl="1"/>
            <a:r>
              <a:rPr lang="en-GB" dirty="0"/>
              <a:t>Start year</a:t>
            </a:r>
          </a:p>
          <a:p>
            <a:pPr lvl="1"/>
            <a:r>
              <a:rPr lang="en-GB" dirty="0"/>
              <a:t>Pricing</a:t>
            </a:r>
          </a:p>
          <a:p>
            <a:pPr lvl="1"/>
            <a:r>
              <a:rPr lang="en-GB" dirty="0"/>
              <a:t>Durations</a:t>
            </a:r>
          </a:p>
          <a:p>
            <a:pPr lvl="1"/>
            <a:r>
              <a:rPr lang="en-GB" dirty="0"/>
              <a:t>Withdrawal points</a:t>
            </a:r>
          </a:p>
          <a:p>
            <a:pPr lvl="1"/>
            <a:r>
              <a:rPr lang="en-GB" dirty="0"/>
              <a:t>Co-investment %, </a:t>
            </a:r>
          </a:p>
          <a:p>
            <a:pPr lvl="1"/>
            <a:r>
              <a:rPr lang="en-GB" dirty="0"/>
              <a:t>LSF %, </a:t>
            </a:r>
          </a:p>
          <a:p>
            <a:pPr lvl="1"/>
            <a:r>
              <a:rPr lang="en-GB" dirty="0"/>
              <a:t>Functional skills</a:t>
            </a:r>
          </a:p>
          <a:p>
            <a:endParaRPr lang="en-GB" dirty="0"/>
          </a:p>
        </p:txBody>
      </p:sp>
      <p:pic>
        <p:nvPicPr>
          <p:cNvPr id="12" name="Picture 11">
            <a:extLst>
              <a:ext uri="{FF2B5EF4-FFF2-40B4-BE49-F238E27FC236}">
                <a16:creationId xmlns:a16="http://schemas.microsoft.com/office/drawing/2014/main" id="{29B766AD-F3AD-1E0B-CB7F-141FAB92032C}"/>
              </a:ext>
            </a:extLst>
          </p:cNvPr>
          <p:cNvPicPr>
            <a:picLocks noChangeAspect="1"/>
          </p:cNvPicPr>
          <p:nvPr/>
        </p:nvPicPr>
        <p:blipFill>
          <a:blip r:embed="rId3"/>
          <a:stretch>
            <a:fillRect/>
          </a:stretch>
        </p:blipFill>
        <p:spPr>
          <a:xfrm>
            <a:off x="6204170" y="1523328"/>
            <a:ext cx="5753808" cy="3653506"/>
          </a:xfrm>
          <a:prstGeom prst="rect">
            <a:avLst/>
          </a:prstGeom>
        </p:spPr>
      </p:pic>
    </p:spTree>
    <p:extLst>
      <p:ext uri="{BB962C8B-B14F-4D97-AF65-F5344CB8AC3E}">
        <p14:creationId xmlns:p14="http://schemas.microsoft.com/office/powerpoint/2010/main" val="47633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7C2F66-D05B-32E3-2092-E374BED6F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D6698-E6C2-9426-010E-986609FCCA82}"/>
              </a:ext>
            </a:extLst>
          </p:cNvPr>
          <p:cNvSpPr>
            <a:spLocks noGrp="1"/>
          </p:cNvSpPr>
          <p:nvPr>
            <p:ph type="ctrTitle"/>
          </p:nvPr>
        </p:nvSpPr>
        <p:spPr/>
        <p:txBody>
          <a:bodyPr/>
          <a:lstStyle/>
          <a:p>
            <a:r>
              <a:rPr lang="en-US" dirty="0"/>
              <a:t>Apprenticeship Financial Forecasting</a:t>
            </a:r>
          </a:p>
        </p:txBody>
      </p:sp>
      <p:sp>
        <p:nvSpPr>
          <p:cNvPr id="4" name="Text Placeholder 3">
            <a:extLst>
              <a:ext uri="{FF2B5EF4-FFF2-40B4-BE49-F238E27FC236}">
                <a16:creationId xmlns:a16="http://schemas.microsoft.com/office/drawing/2014/main" id="{1FE47E62-1795-3964-92F6-5BF578B98B4D}"/>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97E95443-562E-03F1-C84B-21D39EB5411E}"/>
              </a:ext>
            </a:extLst>
          </p:cNvPr>
          <p:cNvSpPr>
            <a:spLocks noGrp="1"/>
          </p:cNvSpPr>
          <p:nvPr>
            <p:ph type="body" sz="quarter" idx="12"/>
          </p:nvPr>
        </p:nvSpPr>
        <p:spPr/>
        <p:txBody>
          <a:bodyPr/>
          <a:lstStyle/>
          <a:p>
            <a:r>
              <a:rPr lang="en-US" dirty="0"/>
              <a:t>Launching the CFO Toolkit: Apprenticeships and Technical Education – 29</a:t>
            </a:r>
            <a:r>
              <a:rPr lang="en-US" baseline="30000" dirty="0"/>
              <a:t>th</a:t>
            </a:r>
            <a:r>
              <a:rPr lang="en-US" dirty="0"/>
              <a:t> August 2025</a:t>
            </a:r>
          </a:p>
        </p:txBody>
      </p:sp>
      <p:sp>
        <p:nvSpPr>
          <p:cNvPr id="10" name="Text Placeholder 9">
            <a:extLst>
              <a:ext uri="{FF2B5EF4-FFF2-40B4-BE49-F238E27FC236}">
                <a16:creationId xmlns:a16="http://schemas.microsoft.com/office/drawing/2014/main" id="{3869C017-4A09-1F99-05CD-57C660CFDC97}"/>
              </a:ext>
            </a:extLst>
          </p:cNvPr>
          <p:cNvSpPr>
            <a:spLocks noGrp="1"/>
          </p:cNvSpPr>
          <p:nvPr>
            <p:ph type="body" sz="quarter" idx="15"/>
          </p:nvPr>
        </p:nvSpPr>
        <p:spPr>
          <a:xfrm>
            <a:off x="808799" y="1505185"/>
            <a:ext cx="10566338" cy="2189075"/>
          </a:xfrm>
        </p:spPr>
        <p:txBody>
          <a:bodyPr/>
          <a:lstStyle/>
          <a:p>
            <a:r>
              <a:rPr lang="en-US" dirty="0"/>
              <a:t>Practical support for CFO and leaders</a:t>
            </a:r>
          </a:p>
          <a:p>
            <a:endParaRPr lang="en-US" dirty="0"/>
          </a:p>
        </p:txBody>
      </p:sp>
      <p:sp>
        <p:nvSpPr>
          <p:cNvPr id="6" name="Text Placeholder 5">
            <a:extLst>
              <a:ext uri="{FF2B5EF4-FFF2-40B4-BE49-F238E27FC236}">
                <a16:creationId xmlns:a16="http://schemas.microsoft.com/office/drawing/2014/main" id="{72B91019-3762-513B-E0D6-0505F029453E}"/>
              </a:ext>
            </a:extLst>
          </p:cNvPr>
          <p:cNvSpPr>
            <a:spLocks noGrp="1"/>
          </p:cNvSpPr>
          <p:nvPr>
            <p:ph type="body" sz="quarter" idx="14"/>
          </p:nvPr>
        </p:nvSpPr>
        <p:spPr>
          <a:xfrm>
            <a:off x="808799" y="2010101"/>
            <a:ext cx="5482273" cy="2277945"/>
          </a:xfrm>
        </p:spPr>
        <p:txBody>
          <a:bodyPr/>
          <a:lstStyle/>
          <a:p>
            <a:r>
              <a:rPr lang="en-GB" dirty="0"/>
              <a:t>Forecasts by month, year, standard</a:t>
            </a:r>
          </a:p>
          <a:p>
            <a:r>
              <a:rPr lang="en-GB" dirty="0"/>
              <a:t>Costs can be added</a:t>
            </a:r>
          </a:p>
          <a:p>
            <a:endParaRPr lang="en-GB" dirty="0"/>
          </a:p>
        </p:txBody>
      </p:sp>
      <p:pic>
        <p:nvPicPr>
          <p:cNvPr id="5" name="Picture 4">
            <a:extLst>
              <a:ext uri="{FF2B5EF4-FFF2-40B4-BE49-F238E27FC236}">
                <a16:creationId xmlns:a16="http://schemas.microsoft.com/office/drawing/2014/main" id="{E4DC972F-D1B3-D208-7F74-F71ED3712037}"/>
              </a:ext>
            </a:extLst>
          </p:cNvPr>
          <p:cNvPicPr>
            <a:picLocks noChangeAspect="1"/>
          </p:cNvPicPr>
          <p:nvPr/>
        </p:nvPicPr>
        <p:blipFill>
          <a:blip r:embed="rId3"/>
          <a:stretch>
            <a:fillRect/>
          </a:stretch>
        </p:blipFill>
        <p:spPr>
          <a:xfrm>
            <a:off x="7018659" y="1505185"/>
            <a:ext cx="4782016" cy="4763846"/>
          </a:xfrm>
          <a:prstGeom prst="rect">
            <a:avLst/>
          </a:prstGeom>
        </p:spPr>
      </p:pic>
      <p:graphicFrame>
        <p:nvGraphicFramePr>
          <p:cNvPr id="7" name="Chart 6">
            <a:extLst>
              <a:ext uri="{FF2B5EF4-FFF2-40B4-BE49-F238E27FC236}">
                <a16:creationId xmlns:a16="http://schemas.microsoft.com/office/drawing/2014/main" id="{486CC347-F7D6-0B63-5324-F2B4E57D1727}"/>
              </a:ext>
            </a:extLst>
          </p:cNvPr>
          <p:cNvGraphicFramePr>
            <a:graphicFrameLocks/>
          </p:cNvGraphicFramePr>
          <p:nvPr/>
        </p:nvGraphicFramePr>
        <p:xfrm>
          <a:off x="699071" y="3396240"/>
          <a:ext cx="6209860" cy="307773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D039FC50-CC48-30D1-7A38-9030A08AA730}"/>
              </a:ext>
            </a:extLst>
          </p:cNvPr>
          <p:cNvPicPr>
            <a:picLocks noChangeAspect="1"/>
          </p:cNvPicPr>
          <p:nvPr/>
        </p:nvPicPr>
        <p:blipFill>
          <a:blip r:embed="rId5"/>
          <a:stretch>
            <a:fillRect/>
          </a:stretch>
        </p:blipFill>
        <p:spPr>
          <a:xfrm>
            <a:off x="6908931" y="1549524"/>
            <a:ext cx="5173341" cy="4675167"/>
          </a:xfrm>
          <a:prstGeom prst="rect">
            <a:avLst/>
          </a:prstGeom>
        </p:spPr>
      </p:pic>
    </p:spTree>
    <p:extLst>
      <p:ext uri="{BB962C8B-B14F-4D97-AF65-F5344CB8AC3E}">
        <p14:creationId xmlns:p14="http://schemas.microsoft.com/office/powerpoint/2010/main" val="26919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Custom 2">
      <a:dk1>
        <a:sysClr val="windowText" lastClr="000000"/>
      </a:dk1>
      <a:lt1>
        <a:sysClr val="window" lastClr="FFFFFF"/>
      </a:lt1>
      <a:dk2>
        <a:srgbClr val="1C1C2E"/>
      </a:dk2>
      <a:lt2>
        <a:srgbClr val="E7E6E6"/>
      </a:lt2>
      <a:accent1>
        <a:srgbClr val="009D99"/>
      </a:accent1>
      <a:accent2>
        <a:srgbClr val="006667"/>
      </a:accent2>
      <a:accent3>
        <a:srgbClr val="1C1C2E"/>
      </a:accent3>
      <a:accent4>
        <a:srgbClr val="F5DE7D"/>
      </a:accent4>
      <a:accent5>
        <a:srgbClr val="B2362B"/>
      </a:accent5>
      <a:accent6>
        <a:srgbClr val="531C62"/>
      </a:accent6>
      <a:hlink>
        <a:srgbClr val="009D99"/>
      </a:hlink>
      <a:folHlink>
        <a:srgbClr val="006667"/>
      </a:folHlink>
    </a:clrScheme>
    <a:fontScheme name="Quantu Rise Font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Autofit/>
      </a:bodyPr>
      <a:lstStyle>
        <a:defPPr algn="ctr">
          <a:defRPr sz="3200" dirty="0" smtClean="0">
            <a:solidFill>
              <a:schemeClr val="bg1"/>
            </a:solidFill>
            <a:latin typeface="Galano Grotesque" panose="00000500000000000000" pitchFamily="50"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ic slide 1 (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1C94623A-EA2E-0D4C-A5DE-C2910F9F64CA}"/>
    </a:ext>
  </a:extLst>
</a:theme>
</file>

<file path=ppt/theme/theme3.xml><?xml version="1.0" encoding="utf-8"?>
<a:theme xmlns:a="http://schemas.openxmlformats.org/drawingml/2006/main" name="Stylised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F3174886-9B10-1B49-A24A-88F41FB1E1D3}"/>
    </a:ext>
  </a:extLst>
</a:theme>
</file>

<file path=ppt/theme/theme4.xml><?xml version="1.0" encoding="utf-8"?>
<a:theme xmlns:a="http://schemas.openxmlformats.org/drawingml/2006/main" name="Stylised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BE5D9CA7-FD45-C649-8EAC-E9ADE2626E1F}"/>
    </a:ext>
  </a:extLst>
</a:theme>
</file>

<file path=ppt/theme/theme5.xml><?xml version="1.0" encoding="utf-8"?>
<a:theme xmlns:a="http://schemas.openxmlformats.org/drawingml/2006/main" name="1_Stylised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_Powerpoint template_Stage 3" id="{EF4B6392-1EF0-EF47-B3C8-E2F4A56C4AE6}" vid="{F3174886-9B10-1B49-A24A-88F41FB1E1D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4F59BFFA21A149BA31FC12CE683AA9" ma:contentTypeVersion="11" ma:contentTypeDescription="Create a new document." ma:contentTypeScope="" ma:versionID="e631a39197897c315c3e566fbbcf0cf3">
  <xsd:schema xmlns:xsd="http://www.w3.org/2001/XMLSchema" xmlns:xs="http://www.w3.org/2001/XMLSchema" xmlns:p="http://schemas.microsoft.com/office/2006/metadata/properties" xmlns:ns2="e8ad4e0a-ffe8-4666-8122-0502f401e654" targetNamespace="http://schemas.microsoft.com/office/2006/metadata/properties" ma:root="true" ma:fieldsID="64eec0cda6b27cb6956340193058c01d" ns2:_="">
    <xsd:import namespace="e8ad4e0a-ffe8-4666-8122-0502f401e6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d4e0a-ffe8-4666-8122-0502f401e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CABA5-77EC-4ECE-BF53-F2373A5834B7}">
  <ds:schemaRef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e8ad4e0a-ffe8-4666-8122-0502f401e654"/>
    <ds:schemaRef ds:uri="http://purl.org/dc/terms/"/>
  </ds:schemaRefs>
</ds:datastoreItem>
</file>

<file path=customXml/itemProps2.xml><?xml version="1.0" encoding="utf-8"?>
<ds:datastoreItem xmlns:ds="http://schemas.openxmlformats.org/officeDocument/2006/customXml" ds:itemID="{365F5E95-D7FC-4A51-9A4A-98DA96EC010F}">
  <ds:schemaRefs>
    <ds:schemaRef ds:uri="e8ad4e0a-ffe8-4666-8122-0502f401e6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C456A0-E906-4718-A819-379840F6F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15839</TotalTime>
  <Words>1141</Words>
  <Application>Microsoft Office PowerPoint</Application>
  <PresentationFormat>Widescreen</PresentationFormat>
  <Paragraphs>144</Paragraphs>
  <Slides>16</Slides>
  <Notes>9</Notes>
  <HiddenSlides>2</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Galano Grotesque</vt:lpstr>
      <vt:lpstr>Muli Regular Roman</vt:lpstr>
      <vt:lpstr>PT Sans</vt:lpstr>
      <vt:lpstr>Title Slide</vt:lpstr>
      <vt:lpstr>Generic slide 1 (main)</vt:lpstr>
      <vt:lpstr>Stylised slide 2</vt:lpstr>
      <vt:lpstr>Stylised slide 1</vt:lpstr>
      <vt:lpstr>1_Stylised slide 2</vt:lpstr>
      <vt:lpstr>  </vt:lpstr>
      <vt:lpstr>CFO Toolkit: Apprenticeships and Technical Education</vt:lpstr>
      <vt:lpstr>CFO Toolkit: Apprenticeships and Technical Education</vt:lpstr>
      <vt:lpstr>CFO Toolkit: Apprenticeships and Technical Education</vt:lpstr>
      <vt:lpstr>Guide for CFOs</vt:lpstr>
      <vt:lpstr>Guide for CFOs</vt:lpstr>
      <vt:lpstr>Tools</vt:lpstr>
      <vt:lpstr>Apprenticeship Financial Forecasting</vt:lpstr>
      <vt:lpstr>Apprenticeship Financial Forecasting</vt:lpstr>
      <vt:lpstr>Apprenticeship ROI</vt:lpstr>
      <vt:lpstr>Apprenticeship Breakdown of Price</vt:lpstr>
      <vt:lpstr>Apprenticeship RPL</vt:lpstr>
      <vt:lpstr>Apprenticeship Costing / Budgeting</vt:lpstr>
      <vt:lpstr>Questions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PRESENTATION</dc:title>
  <dc:creator>Ben Godlington</dc:creator>
  <cp:lastModifiedBy>David Lockhart-Hawkins</cp:lastModifiedBy>
  <cp:revision>120</cp:revision>
  <dcterms:created xsi:type="dcterms:W3CDTF">2021-05-25T08:09:30Z</dcterms:created>
  <dcterms:modified xsi:type="dcterms:W3CDTF">2025-09-29T08:12:52Z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0x010100DC4F59BFFA21A149BA31FC12CE683AA9</vt:lpwstr>
  </property>
</Properties>
</file>