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57" r:id="rId3"/>
    <p:sldId id="355" r:id="rId4"/>
    <p:sldId id="365" r:id="rId5"/>
    <p:sldId id="351" r:id="rId6"/>
    <p:sldId id="366" r:id="rId7"/>
    <p:sldId id="361" r:id="rId8"/>
    <p:sldId id="347" r:id="rId9"/>
    <p:sldId id="360" r:id="rId10"/>
    <p:sldId id="338" r:id="rId11"/>
    <p:sldId id="356" r:id="rId12"/>
    <p:sldId id="342" r:id="rId13"/>
    <p:sldId id="354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07E"/>
    <a:srgbClr val="6F0096"/>
    <a:srgbClr val="4C0167"/>
    <a:srgbClr val="6B0290"/>
    <a:srgbClr val="620284"/>
    <a:srgbClr val="525252"/>
    <a:srgbClr val="461E64"/>
    <a:srgbClr val="99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6CF3D-5127-4989-B5D5-A7CCC6F322A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940323F-6E8A-4C21-9062-00A758EE541D}">
      <dgm:prSet phldrT="[Text]" custT="1"/>
      <dgm:spPr>
        <a:solidFill>
          <a:srgbClr val="461E64"/>
        </a:solidFill>
      </dgm:spPr>
      <dgm:t>
        <a:bodyPr/>
        <a:lstStyle/>
        <a:p>
          <a:endParaRPr lang="en-US" sz="4000" b="1" dirty="0"/>
        </a:p>
      </dgm:t>
    </dgm:pt>
    <dgm:pt modelId="{4A24674E-3E0F-46F7-B20F-B39F24921988}" type="parTrans" cxnId="{1B30D5DF-0C3E-4534-A612-8577F787127C}">
      <dgm:prSet/>
      <dgm:spPr/>
      <dgm:t>
        <a:bodyPr/>
        <a:lstStyle/>
        <a:p>
          <a:endParaRPr lang="en-US"/>
        </a:p>
      </dgm:t>
    </dgm:pt>
    <dgm:pt modelId="{489662ED-5C7B-4B98-BDCF-8B2C9C525DED}" type="sibTrans" cxnId="{1B30D5DF-0C3E-4534-A612-8577F787127C}">
      <dgm:prSet/>
      <dgm:spPr/>
      <dgm:t>
        <a:bodyPr/>
        <a:lstStyle/>
        <a:p>
          <a:endParaRPr lang="en-US"/>
        </a:p>
      </dgm:t>
    </dgm:pt>
    <dgm:pt modelId="{707BB461-5EA8-4642-B879-F9D90B124784}">
      <dgm:prSet phldrT="[Text]" custT="1"/>
      <dgm:spPr>
        <a:solidFill>
          <a:srgbClr val="4C0167">
            <a:alpha val="60000"/>
          </a:srgbClr>
        </a:solidFill>
      </dgm:spPr>
      <dgm:t>
        <a:bodyPr/>
        <a:lstStyle/>
        <a:p>
          <a:r>
            <a:rPr lang="en-US" sz="3200" b="1" dirty="0">
              <a:solidFill>
                <a:schemeClr val="bg1"/>
              </a:solidFill>
            </a:rPr>
            <a:t>TACTICAL</a:t>
          </a:r>
          <a:r>
            <a:rPr lang="en-US" sz="3600" b="1" dirty="0">
              <a:solidFill>
                <a:schemeClr val="bg1"/>
              </a:solidFill>
            </a:rPr>
            <a:t> </a:t>
          </a:r>
          <a:r>
            <a:rPr lang="en-US" sz="2000" b="1" i="1" u="sng" dirty="0">
              <a:solidFill>
                <a:schemeClr val="bg1"/>
              </a:solidFill>
            </a:rPr>
            <a:t>implementation</a:t>
          </a:r>
          <a:endParaRPr lang="en-US" sz="2800" b="1" i="1" u="sng" dirty="0">
            <a:solidFill>
              <a:schemeClr val="bg1"/>
            </a:solidFill>
          </a:endParaRPr>
        </a:p>
      </dgm:t>
    </dgm:pt>
    <dgm:pt modelId="{A3BBEDBA-3A30-499A-9EA2-CF3B4AB6A9B0}" type="parTrans" cxnId="{67133342-EF8C-49F3-B41C-E08326E9AE91}">
      <dgm:prSet/>
      <dgm:spPr/>
      <dgm:t>
        <a:bodyPr/>
        <a:lstStyle/>
        <a:p>
          <a:endParaRPr lang="en-US"/>
        </a:p>
      </dgm:t>
    </dgm:pt>
    <dgm:pt modelId="{F2D834BB-026E-4FBB-9AA7-62082117CA3B}" type="sibTrans" cxnId="{67133342-EF8C-49F3-B41C-E08326E9AE91}">
      <dgm:prSet/>
      <dgm:spPr/>
      <dgm:t>
        <a:bodyPr/>
        <a:lstStyle/>
        <a:p>
          <a:endParaRPr lang="en-US"/>
        </a:p>
      </dgm:t>
    </dgm:pt>
    <dgm:pt modelId="{0A7CBA01-FA0B-4991-9CC2-BBB66D8CAD55}">
      <dgm:prSet phldrT="[Text]" custT="1"/>
      <dgm:spPr>
        <a:solidFill>
          <a:srgbClr val="5D007E">
            <a:alpha val="40000"/>
          </a:srgbClr>
        </a:solidFill>
      </dgm:spPr>
      <dgm:t>
        <a:bodyPr/>
        <a:lstStyle/>
        <a:p>
          <a:r>
            <a:rPr lang="en-US" sz="3600" b="1" dirty="0">
              <a:solidFill>
                <a:schemeClr val="bg1"/>
              </a:solidFill>
            </a:rPr>
            <a:t>OPERATIONAL</a:t>
          </a:r>
        </a:p>
      </dgm:t>
    </dgm:pt>
    <dgm:pt modelId="{8DF5FBE0-9A00-416E-9F6A-297BC001E273}" type="parTrans" cxnId="{59739955-B5CA-41C2-8806-F8901C72B9BE}">
      <dgm:prSet/>
      <dgm:spPr/>
      <dgm:t>
        <a:bodyPr/>
        <a:lstStyle/>
        <a:p>
          <a:endParaRPr lang="en-US"/>
        </a:p>
      </dgm:t>
    </dgm:pt>
    <dgm:pt modelId="{36F29A82-F6AA-47DB-B06F-4741E5F51B64}" type="sibTrans" cxnId="{59739955-B5CA-41C2-8806-F8901C72B9BE}">
      <dgm:prSet/>
      <dgm:spPr/>
      <dgm:t>
        <a:bodyPr/>
        <a:lstStyle/>
        <a:p>
          <a:endParaRPr lang="en-US"/>
        </a:p>
      </dgm:t>
    </dgm:pt>
    <dgm:pt modelId="{BE1DBE77-5A22-4673-B1A1-7304248E1BA4}">
      <dgm:prSet phldrT="[Text]" custT="1"/>
      <dgm:spPr>
        <a:solidFill>
          <a:srgbClr val="5D007E">
            <a:alpha val="25098"/>
          </a:srgbClr>
        </a:solidFill>
      </dgm:spPr>
      <dgm:t>
        <a:bodyPr/>
        <a:lstStyle/>
        <a:p>
          <a:r>
            <a:rPr lang="en-US" sz="3200" b="1" dirty="0">
              <a:solidFill>
                <a:schemeClr val="bg1"/>
              </a:solidFill>
            </a:rPr>
            <a:t>FOUNDATION APPRENTICESHIP</a:t>
          </a:r>
        </a:p>
      </dgm:t>
    </dgm:pt>
    <dgm:pt modelId="{F367107D-1B91-4A0B-83E9-5885919D6B8F}" type="parTrans" cxnId="{E5E370DC-AD49-49B5-9DB7-747DBF5E899A}">
      <dgm:prSet/>
      <dgm:spPr/>
      <dgm:t>
        <a:bodyPr/>
        <a:lstStyle/>
        <a:p>
          <a:endParaRPr lang="en-GB"/>
        </a:p>
      </dgm:t>
    </dgm:pt>
    <dgm:pt modelId="{1E36F671-4FD4-4AF3-ACA9-FF6AEAD4FAAF}" type="sibTrans" cxnId="{E5E370DC-AD49-49B5-9DB7-747DBF5E899A}">
      <dgm:prSet/>
      <dgm:spPr/>
      <dgm:t>
        <a:bodyPr/>
        <a:lstStyle/>
        <a:p>
          <a:endParaRPr lang="en-GB"/>
        </a:p>
      </dgm:t>
    </dgm:pt>
    <dgm:pt modelId="{008CED36-B488-4D1C-91DB-00C88BCBEB39}" type="pres">
      <dgm:prSet presAssocID="{5636CF3D-5127-4989-B5D5-A7CCC6F322A9}" presName="Name0" presStyleCnt="0">
        <dgm:presLayoutVars>
          <dgm:dir/>
          <dgm:animLvl val="lvl"/>
          <dgm:resizeHandles val="exact"/>
        </dgm:presLayoutVars>
      </dgm:prSet>
      <dgm:spPr/>
    </dgm:pt>
    <dgm:pt modelId="{135FDF19-94E1-4E5D-AE8F-71559366F63A}" type="pres">
      <dgm:prSet presAssocID="{5940323F-6E8A-4C21-9062-00A758EE541D}" presName="Name8" presStyleCnt="0"/>
      <dgm:spPr/>
    </dgm:pt>
    <dgm:pt modelId="{C6486A50-8340-4696-9ED7-C085E5283119}" type="pres">
      <dgm:prSet presAssocID="{5940323F-6E8A-4C21-9062-00A758EE541D}" presName="level" presStyleLbl="node1" presStyleIdx="0" presStyleCnt="4">
        <dgm:presLayoutVars>
          <dgm:chMax val="1"/>
          <dgm:bulletEnabled val="1"/>
        </dgm:presLayoutVars>
      </dgm:prSet>
      <dgm:spPr/>
    </dgm:pt>
    <dgm:pt modelId="{58AA869C-A565-4DE7-ABE3-AFC225D28DE3}" type="pres">
      <dgm:prSet presAssocID="{5940323F-6E8A-4C21-9062-00A758EE541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A686642-E000-443F-B5A1-57F46D88EA5C}" type="pres">
      <dgm:prSet presAssocID="{707BB461-5EA8-4642-B879-F9D90B124784}" presName="Name8" presStyleCnt="0"/>
      <dgm:spPr/>
    </dgm:pt>
    <dgm:pt modelId="{8924C8D8-11AB-4C34-9669-9CC27F90CCB5}" type="pres">
      <dgm:prSet presAssocID="{707BB461-5EA8-4642-B879-F9D90B124784}" presName="level" presStyleLbl="node1" presStyleIdx="1" presStyleCnt="4">
        <dgm:presLayoutVars>
          <dgm:chMax val="1"/>
          <dgm:bulletEnabled val="1"/>
        </dgm:presLayoutVars>
      </dgm:prSet>
      <dgm:spPr/>
    </dgm:pt>
    <dgm:pt modelId="{1FCD1A7B-343E-400F-B80D-7392FC52AE98}" type="pres">
      <dgm:prSet presAssocID="{707BB461-5EA8-4642-B879-F9D90B12478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48D543B-24C1-41A6-9F4F-3D196E21B4D8}" type="pres">
      <dgm:prSet presAssocID="{0A7CBA01-FA0B-4991-9CC2-BBB66D8CAD55}" presName="Name8" presStyleCnt="0"/>
      <dgm:spPr/>
    </dgm:pt>
    <dgm:pt modelId="{B547F4D0-0503-40D4-A0D8-6B33CC639A82}" type="pres">
      <dgm:prSet presAssocID="{0A7CBA01-FA0B-4991-9CC2-BBB66D8CAD55}" presName="level" presStyleLbl="node1" presStyleIdx="2" presStyleCnt="4">
        <dgm:presLayoutVars>
          <dgm:chMax val="1"/>
          <dgm:bulletEnabled val="1"/>
        </dgm:presLayoutVars>
      </dgm:prSet>
      <dgm:spPr/>
    </dgm:pt>
    <dgm:pt modelId="{51E18445-E79C-41EB-83E8-A39F2F0A7AC3}" type="pres">
      <dgm:prSet presAssocID="{0A7CBA01-FA0B-4991-9CC2-BBB66D8CAD5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E838F15-350B-4F45-82E5-8CD5D8E62B83}" type="pres">
      <dgm:prSet presAssocID="{BE1DBE77-5A22-4673-B1A1-7304248E1BA4}" presName="Name8" presStyleCnt="0"/>
      <dgm:spPr/>
    </dgm:pt>
    <dgm:pt modelId="{A0B695DB-7626-46AA-A992-42CE615B3AD9}" type="pres">
      <dgm:prSet presAssocID="{BE1DBE77-5A22-4673-B1A1-7304248E1BA4}" presName="level" presStyleLbl="node1" presStyleIdx="3" presStyleCnt="4">
        <dgm:presLayoutVars>
          <dgm:chMax val="1"/>
          <dgm:bulletEnabled val="1"/>
        </dgm:presLayoutVars>
      </dgm:prSet>
      <dgm:spPr/>
    </dgm:pt>
    <dgm:pt modelId="{DBC3AB5B-111E-4F33-B854-A93DC8958D9F}" type="pres">
      <dgm:prSet presAssocID="{BE1DBE77-5A22-4673-B1A1-7304248E1BA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FBBBC00-9E0D-4B58-9B56-31DFC7B23865}" type="presOf" srcId="{BE1DBE77-5A22-4673-B1A1-7304248E1BA4}" destId="{DBC3AB5B-111E-4F33-B854-A93DC8958D9F}" srcOrd="1" destOrd="0" presId="urn:microsoft.com/office/officeart/2005/8/layout/pyramid1"/>
    <dgm:cxn modelId="{EC026007-C9D6-4374-8A90-5A6193BC473D}" type="presOf" srcId="{BE1DBE77-5A22-4673-B1A1-7304248E1BA4}" destId="{A0B695DB-7626-46AA-A992-42CE615B3AD9}" srcOrd="0" destOrd="0" presId="urn:microsoft.com/office/officeart/2005/8/layout/pyramid1"/>
    <dgm:cxn modelId="{4A283030-5EB2-4529-9E94-4F2A4643AAFD}" type="presOf" srcId="{5940323F-6E8A-4C21-9062-00A758EE541D}" destId="{58AA869C-A565-4DE7-ABE3-AFC225D28DE3}" srcOrd="1" destOrd="0" presId="urn:microsoft.com/office/officeart/2005/8/layout/pyramid1"/>
    <dgm:cxn modelId="{67133342-EF8C-49F3-B41C-E08326E9AE91}" srcId="{5636CF3D-5127-4989-B5D5-A7CCC6F322A9}" destId="{707BB461-5EA8-4642-B879-F9D90B124784}" srcOrd="1" destOrd="0" parTransId="{A3BBEDBA-3A30-499A-9EA2-CF3B4AB6A9B0}" sibTransId="{F2D834BB-026E-4FBB-9AA7-62082117CA3B}"/>
    <dgm:cxn modelId="{7FC99848-3325-4863-A152-FF04660ADE66}" type="presOf" srcId="{707BB461-5EA8-4642-B879-F9D90B124784}" destId="{8924C8D8-11AB-4C34-9669-9CC27F90CCB5}" srcOrd="0" destOrd="0" presId="urn:microsoft.com/office/officeart/2005/8/layout/pyramid1"/>
    <dgm:cxn modelId="{59739955-B5CA-41C2-8806-F8901C72B9BE}" srcId="{5636CF3D-5127-4989-B5D5-A7CCC6F322A9}" destId="{0A7CBA01-FA0B-4991-9CC2-BBB66D8CAD55}" srcOrd="2" destOrd="0" parTransId="{8DF5FBE0-9A00-416E-9F6A-297BC001E273}" sibTransId="{36F29A82-F6AA-47DB-B06F-4741E5F51B64}"/>
    <dgm:cxn modelId="{F23E3661-DC41-48B3-8AA4-038DA5275D33}" type="presOf" srcId="{5636CF3D-5127-4989-B5D5-A7CCC6F322A9}" destId="{008CED36-B488-4D1C-91DB-00C88BCBEB39}" srcOrd="0" destOrd="0" presId="urn:microsoft.com/office/officeart/2005/8/layout/pyramid1"/>
    <dgm:cxn modelId="{04CC1D74-6AC1-4EF4-823C-400FBFB12053}" type="presOf" srcId="{707BB461-5EA8-4642-B879-F9D90B124784}" destId="{1FCD1A7B-343E-400F-B80D-7392FC52AE98}" srcOrd="1" destOrd="0" presId="urn:microsoft.com/office/officeart/2005/8/layout/pyramid1"/>
    <dgm:cxn modelId="{C1656087-D87B-4DAB-9824-92E730CC0C21}" type="presOf" srcId="{0A7CBA01-FA0B-4991-9CC2-BBB66D8CAD55}" destId="{51E18445-E79C-41EB-83E8-A39F2F0A7AC3}" srcOrd="1" destOrd="0" presId="urn:microsoft.com/office/officeart/2005/8/layout/pyramid1"/>
    <dgm:cxn modelId="{2549EDD7-9F9A-413F-9DB9-D7DF1D32F557}" type="presOf" srcId="{0A7CBA01-FA0B-4991-9CC2-BBB66D8CAD55}" destId="{B547F4D0-0503-40D4-A0D8-6B33CC639A82}" srcOrd="0" destOrd="0" presId="urn:microsoft.com/office/officeart/2005/8/layout/pyramid1"/>
    <dgm:cxn modelId="{E5E370DC-AD49-49B5-9DB7-747DBF5E899A}" srcId="{5636CF3D-5127-4989-B5D5-A7CCC6F322A9}" destId="{BE1DBE77-5A22-4673-B1A1-7304248E1BA4}" srcOrd="3" destOrd="0" parTransId="{F367107D-1B91-4A0B-83E9-5885919D6B8F}" sibTransId="{1E36F671-4FD4-4AF3-ACA9-FF6AEAD4FAAF}"/>
    <dgm:cxn modelId="{1B30D5DF-0C3E-4534-A612-8577F787127C}" srcId="{5636CF3D-5127-4989-B5D5-A7CCC6F322A9}" destId="{5940323F-6E8A-4C21-9062-00A758EE541D}" srcOrd="0" destOrd="0" parTransId="{4A24674E-3E0F-46F7-B20F-B39F24921988}" sibTransId="{489662ED-5C7B-4B98-BDCF-8B2C9C525DED}"/>
    <dgm:cxn modelId="{75C416F8-ED20-465D-894E-2A2790390BA6}" type="presOf" srcId="{5940323F-6E8A-4C21-9062-00A758EE541D}" destId="{C6486A50-8340-4696-9ED7-C085E5283119}" srcOrd="0" destOrd="0" presId="urn:microsoft.com/office/officeart/2005/8/layout/pyramid1"/>
    <dgm:cxn modelId="{002FEEF1-10C0-4AB8-865F-F7EA6CF705C0}" type="presParOf" srcId="{008CED36-B488-4D1C-91DB-00C88BCBEB39}" destId="{135FDF19-94E1-4E5D-AE8F-71559366F63A}" srcOrd="0" destOrd="0" presId="urn:microsoft.com/office/officeart/2005/8/layout/pyramid1"/>
    <dgm:cxn modelId="{8B024476-9F7D-43E4-B357-6AF321068056}" type="presParOf" srcId="{135FDF19-94E1-4E5D-AE8F-71559366F63A}" destId="{C6486A50-8340-4696-9ED7-C085E5283119}" srcOrd="0" destOrd="0" presId="urn:microsoft.com/office/officeart/2005/8/layout/pyramid1"/>
    <dgm:cxn modelId="{E0D34CE6-20DF-4881-80A0-FE010BCB0524}" type="presParOf" srcId="{135FDF19-94E1-4E5D-AE8F-71559366F63A}" destId="{58AA869C-A565-4DE7-ABE3-AFC225D28DE3}" srcOrd="1" destOrd="0" presId="urn:microsoft.com/office/officeart/2005/8/layout/pyramid1"/>
    <dgm:cxn modelId="{300D1807-BD1A-4A33-8D13-4B3897A97017}" type="presParOf" srcId="{008CED36-B488-4D1C-91DB-00C88BCBEB39}" destId="{CA686642-E000-443F-B5A1-57F46D88EA5C}" srcOrd="1" destOrd="0" presId="urn:microsoft.com/office/officeart/2005/8/layout/pyramid1"/>
    <dgm:cxn modelId="{B7997F29-0EAA-49E4-A4A2-1B52E264826F}" type="presParOf" srcId="{CA686642-E000-443F-B5A1-57F46D88EA5C}" destId="{8924C8D8-11AB-4C34-9669-9CC27F90CCB5}" srcOrd="0" destOrd="0" presId="urn:microsoft.com/office/officeart/2005/8/layout/pyramid1"/>
    <dgm:cxn modelId="{D15E2A75-B9DA-413B-94B6-1E7C176DBB26}" type="presParOf" srcId="{CA686642-E000-443F-B5A1-57F46D88EA5C}" destId="{1FCD1A7B-343E-400F-B80D-7392FC52AE98}" srcOrd="1" destOrd="0" presId="urn:microsoft.com/office/officeart/2005/8/layout/pyramid1"/>
    <dgm:cxn modelId="{42B747B6-020A-454C-8D54-215E6875039B}" type="presParOf" srcId="{008CED36-B488-4D1C-91DB-00C88BCBEB39}" destId="{248D543B-24C1-41A6-9F4F-3D196E21B4D8}" srcOrd="2" destOrd="0" presId="urn:microsoft.com/office/officeart/2005/8/layout/pyramid1"/>
    <dgm:cxn modelId="{BFF4C588-F6B3-4BA3-9C31-A2AB5C506AD4}" type="presParOf" srcId="{248D543B-24C1-41A6-9F4F-3D196E21B4D8}" destId="{B547F4D0-0503-40D4-A0D8-6B33CC639A82}" srcOrd="0" destOrd="0" presId="urn:microsoft.com/office/officeart/2005/8/layout/pyramid1"/>
    <dgm:cxn modelId="{BDF0D470-FF0A-46DA-AE1B-ABD8D17E1B91}" type="presParOf" srcId="{248D543B-24C1-41A6-9F4F-3D196E21B4D8}" destId="{51E18445-E79C-41EB-83E8-A39F2F0A7AC3}" srcOrd="1" destOrd="0" presId="urn:microsoft.com/office/officeart/2005/8/layout/pyramid1"/>
    <dgm:cxn modelId="{48A72279-8139-4873-8E20-299EDB295D02}" type="presParOf" srcId="{008CED36-B488-4D1C-91DB-00C88BCBEB39}" destId="{5E838F15-350B-4F45-82E5-8CD5D8E62B83}" srcOrd="3" destOrd="0" presId="urn:microsoft.com/office/officeart/2005/8/layout/pyramid1"/>
    <dgm:cxn modelId="{2822B617-34C1-43AE-8C4F-6FE6B2C9DDE3}" type="presParOf" srcId="{5E838F15-350B-4F45-82E5-8CD5D8E62B83}" destId="{A0B695DB-7626-46AA-A992-42CE615B3AD9}" srcOrd="0" destOrd="0" presId="urn:microsoft.com/office/officeart/2005/8/layout/pyramid1"/>
    <dgm:cxn modelId="{1F570838-1ABC-45F0-98BB-22EE8412C058}" type="presParOf" srcId="{5E838F15-350B-4F45-82E5-8CD5D8E62B83}" destId="{DBC3AB5B-111E-4F33-B854-A93DC8958D9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86A50-8340-4696-9ED7-C085E5283119}">
      <dsp:nvSpPr>
        <dsp:cNvPr id="0" name=""/>
        <dsp:cNvSpPr/>
      </dsp:nvSpPr>
      <dsp:spPr>
        <a:xfrm>
          <a:off x="2288225" y="0"/>
          <a:ext cx="1525483" cy="1163900"/>
        </a:xfrm>
        <a:prstGeom prst="trapezoid">
          <a:avLst>
            <a:gd name="adj" fmla="val 65533"/>
          </a:avLst>
        </a:prstGeom>
        <a:solidFill>
          <a:srgbClr val="461E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/>
        </a:p>
      </dsp:txBody>
      <dsp:txXfrm>
        <a:off x="2288225" y="0"/>
        <a:ext cx="1525483" cy="1163900"/>
      </dsp:txXfrm>
    </dsp:sp>
    <dsp:sp modelId="{8924C8D8-11AB-4C34-9669-9CC27F90CCB5}">
      <dsp:nvSpPr>
        <dsp:cNvPr id="0" name=""/>
        <dsp:cNvSpPr/>
      </dsp:nvSpPr>
      <dsp:spPr>
        <a:xfrm>
          <a:off x="1525483" y="1163900"/>
          <a:ext cx="3050967" cy="1163900"/>
        </a:xfrm>
        <a:prstGeom prst="trapezoid">
          <a:avLst>
            <a:gd name="adj" fmla="val 65533"/>
          </a:avLst>
        </a:prstGeom>
        <a:solidFill>
          <a:srgbClr val="4C0167">
            <a:alpha val="6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TACTICAL</a:t>
          </a:r>
          <a:r>
            <a:rPr lang="en-US" sz="3600" b="1" kern="1200" dirty="0">
              <a:solidFill>
                <a:schemeClr val="bg1"/>
              </a:solidFill>
            </a:rPr>
            <a:t> </a:t>
          </a:r>
          <a:r>
            <a:rPr lang="en-US" sz="2000" b="1" i="1" u="sng" kern="1200" dirty="0">
              <a:solidFill>
                <a:schemeClr val="bg1"/>
              </a:solidFill>
            </a:rPr>
            <a:t>implementation</a:t>
          </a:r>
          <a:endParaRPr lang="en-US" sz="2800" b="1" i="1" u="sng" kern="1200" dirty="0">
            <a:solidFill>
              <a:schemeClr val="bg1"/>
            </a:solidFill>
          </a:endParaRPr>
        </a:p>
      </dsp:txBody>
      <dsp:txXfrm>
        <a:off x="2059403" y="1163900"/>
        <a:ext cx="1983129" cy="1163900"/>
      </dsp:txXfrm>
    </dsp:sp>
    <dsp:sp modelId="{B547F4D0-0503-40D4-A0D8-6B33CC639A82}">
      <dsp:nvSpPr>
        <dsp:cNvPr id="0" name=""/>
        <dsp:cNvSpPr/>
      </dsp:nvSpPr>
      <dsp:spPr>
        <a:xfrm>
          <a:off x="762742" y="2327800"/>
          <a:ext cx="4576451" cy="1163900"/>
        </a:xfrm>
        <a:prstGeom prst="trapezoid">
          <a:avLst>
            <a:gd name="adj" fmla="val 65533"/>
          </a:avLst>
        </a:prstGeom>
        <a:solidFill>
          <a:srgbClr val="5D007E">
            <a:alpha val="4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OPERATIONAL</a:t>
          </a:r>
        </a:p>
      </dsp:txBody>
      <dsp:txXfrm>
        <a:off x="1563621" y="2327800"/>
        <a:ext cx="2974693" cy="1163900"/>
      </dsp:txXfrm>
    </dsp:sp>
    <dsp:sp modelId="{A0B695DB-7626-46AA-A992-42CE615B3AD9}">
      <dsp:nvSpPr>
        <dsp:cNvPr id="0" name=""/>
        <dsp:cNvSpPr/>
      </dsp:nvSpPr>
      <dsp:spPr>
        <a:xfrm>
          <a:off x="0" y="3491700"/>
          <a:ext cx="6101935" cy="1163900"/>
        </a:xfrm>
        <a:prstGeom prst="trapezoid">
          <a:avLst>
            <a:gd name="adj" fmla="val 65533"/>
          </a:avLst>
        </a:prstGeom>
        <a:solidFill>
          <a:srgbClr val="5D007E">
            <a:alpha val="25098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FOUNDATION APPRENTICESHIP</a:t>
          </a:r>
        </a:p>
      </dsp:txBody>
      <dsp:txXfrm>
        <a:off x="1067838" y="3491700"/>
        <a:ext cx="3966258" cy="1163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77D4C-6C1D-48CC-A5AD-624FBB5DDD20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36632-6F05-4EE4-ACB9-50B1E4A69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85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7E5B0-0143-6E7E-3E90-EA198703B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6FA36-C6C4-BC3E-5FFD-9F80C97CA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275C9-082C-AF07-2D4A-71C95ECA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9DCB-6FBF-44B5-BC1A-0E4B449AEC9A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E810E-BE7E-ED86-4B16-931CB8A9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57242-C122-0D14-D409-4FEA470F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5BB4-EEE0-4B19-8FC4-443A3A603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66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B6F8B-C5DD-24A8-8F9F-D54C50DDD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0FB97-25D9-221D-EA48-409E9FEBF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467B7-E71D-2A95-EAF6-AB79E2F34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9DCB-6FBF-44B5-BC1A-0E4B449AEC9A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37D74-C7B3-7755-89A8-32060BA53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1168C-B12D-4CE7-F228-93939DFE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5BB4-EEE0-4B19-8FC4-443A3A603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80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E68C9C-5043-2600-0E5E-2A4E0A2774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0D4D2-6147-DA2A-6DDF-1B96FFE77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D543B-E9C3-BBB2-742E-56581A86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9DCB-6FBF-44B5-BC1A-0E4B449AEC9A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56D53-7FF2-47FC-7D81-1BEBCC38C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E819A-B0DC-65D2-F764-D26D3AAB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5BB4-EEE0-4B19-8FC4-443A3A603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131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s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08756" y="1282046"/>
            <a:ext cx="11202571" cy="5300789"/>
          </a:xfrm>
          <a:prstGeom prst="rect">
            <a:avLst/>
          </a:prstGeom>
        </p:spPr>
        <p:txBody>
          <a:bodyPr vert="horz"/>
          <a:lstStyle>
            <a:lvl1pPr marL="239994" marR="0" indent="-239994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600063"/>
              </a:buClr>
              <a:buSzTx/>
              <a:buFont typeface="Arial"/>
              <a:buChar char="•"/>
              <a:tabLst/>
              <a:defRPr sz="1867" baseline="0">
                <a:latin typeface="Arial"/>
                <a:cs typeface="Arial"/>
              </a:defRPr>
            </a:lvl1pPr>
            <a:lvl2pPr>
              <a:defRPr sz="1867">
                <a:latin typeface="Arial"/>
                <a:cs typeface="Arial"/>
              </a:defRPr>
            </a:lvl2pPr>
            <a:lvl3pPr>
              <a:defRPr sz="1867">
                <a:latin typeface="Arial"/>
                <a:cs typeface="Arial"/>
              </a:defRPr>
            </a:lvl3pPr>
            <a:lvl4pPr>
              <a:defRPr sz="1867">
                <a:latin typeface="Arial"/>
                <a:cs typeface="Arial"/>
              </a:defRPr>
            </a:lvl4pPr>
            <a:lvl5pPr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0"/>
            <a:r>
              <a:rPr lang="en-GB" dirty="0"/>
              <a:t>text</a:t>
            </a:r>
          </a:p>
          <a:p>
            <a:pPr lvl="0"/>
            <a:r>
              <a:rPr lang="en-GB" dirty="0"/>
              <a:t>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59AA-A038-1245-9D52-20676F747896}"/>
              </a:ext>
            </a:extLst>
          </p:cNvPr>
          <p:cNvSpPr txBox="1"/>
          <p:nvPr userDrawn="1"/>
        </p:nvSpPr>
        <p:spPr>
          <a:xfrm>
            <a:off x="11137007" y="6384468"/>
            <a:ext cx="986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FB5099B-FE44-5A42-BA56-6696CD855C2E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F3734-F6AC-051B-D272-0CBA8FFD8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9563" y="275167"/>
            <a:ext cx="6331764" cy="693021"/>
          </a:xfrm>
          <a:prstGeom prst="rect">
            <a:avLst/>
          </a:prstGeom>
        </p:spPr>
        <p:txBody>
          <a:bodyPr vert="horz"/>
          <a:lstStyle>
            <a:lvl1pPr algn="l">
              <a:defRPr sz="3733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85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13A43-E28E-431B-B3CC-E32C664A3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7B7B6-3CC1-4C3D-82CE-239425972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27347-9073-4954-B2DE-403AFCF76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D89E-1D7B-4785-9D9E-CB700DC17F93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7CB3F-4F60-44E1-89C9-534D2204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9EC4B-89C2-4FF5-AEEA-AF7A18595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A9BF-AD93-4263-9240-045577AC1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017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28FCA-0AFA-4C55-A5D8-E3C6D8EDF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2F6F3-9257-4206-B7FF-1FC26616F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7A9C-33A6-46AC-A5C0-0C43DBF0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D89E-1D7B-4785-9D9E-CB700DC17F93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AE68E-5355-465E-B338-741A24436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48D09-AF2C-400F-B68C-57440916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A9BF-AD93-4263-9240-045577AC1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391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6FBA0-BBEA-40FC-9F32-887D2344B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BE05A-C433-4BB4-87D9-2C7F64195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DF5EA-A131-4D85-99B6-49699A394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D89E-1D7B-4785-9D9E-CB700DC17F93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682BA-B867-4F0C-A178-410C7BC6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1FDEA-5FCD-4000-BAE5-A07C2FC9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A9BF-AD93-4263-9240-045577AC1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2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E26A1-7BAC-4E32-B5E7-1FAB848BE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BC722-9C21-423B-9F88-BDA27BCD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ECFC6-A5F4-4972-BB53-4F51DE84F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01DD9-0E8D-47B8-A1BE-EE926E9E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D89E-1D7B-4785-9D9E-CB700DC17F93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C3386-3D8F-4C9C-8232-D859D9B87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A0F57-DA5A-4881-84FB-1BE3A189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A9BF-AD93-4263-9240-045577AC1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29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BD917-E2D2-410C-B7D0-44A712CEB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760B6-9A31-43B3-8B4A-944E2BBE7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2129A-BE33-4ACF-BC95-ADBD8E267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5AAB3-1D45-42FB-BAB0-137A0E67B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090A39-D7FD-467F-8533-990F237DED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C5B7F5-D38A-4E63-95C1-8E33B8488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D89E-1D7B-4785-9D9E-CB700DC17F93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80A691-A9D0-41E7-8146-7760233AF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40B344-473A-4D70-8068-6A019FE02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A9BF-AD93-4263-9240-045577AC1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882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7CCE2-306F-4078-AD82-804FE9F25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61F8A8-2380-4636-9861-AAF9AC8E0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D89E-1D7B-4785-9D9E-CB700DC17F93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C3E59-C6F2-4D79-B4FC-F78169556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E231C-DC38-46EF-B249-9C8001DE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A9BF-AD93-4263-9240-045577AC1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156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8155DA-2357-423E-AC20-99B06515D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D89E-1D7B-4785-9D9E-CB700DC17F93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98140-B8C2-4246-9335-3FB001130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0EF57-7E8E-46E2-B461-1D87081CB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A9BF-AD93-4263-9240-045577AC1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37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0CBB7-E796-FC62-4CD3-66BE5786E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BED4B-4BD2-8453-A6BA-49E564CF4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DDFEE-BF16-223B-0C51-247659F46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9DCB-6FBF-44B5-BC1A-0E4B449AEC9A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727F3-308C-14E9-E260-410D71C40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76D1F-4FF6-515A-C08C-2A4969FA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5BB4-EEE0-4B19-8FC4-443A3A603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158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D112B-A40A-4C58-BCBA-7AE31CCC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2457E-0257-47AE-BFC7-FE9958DF8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A2D68-0C94-4990-8EC9-2BB95365B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27F2D-BE7F-48E6-97EB-7FF9F5DC1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D89E-1D7B-4785-9D9E-CB700DC17F93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6D2E1-62AE-4FE6-812C-19E558A9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D79C2-3F6C-4917-9714-BC90B251C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A9BF-AD93-4263-9240-045577AC1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241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6D6C2-8C07-46E0-ADD2-26D526DE6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8431F0-E666-4D05-8341-7DC3B73A4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17DAD-0F75-4F94-BCD0-1201D9913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AE118-2C75-4AE7-A1C6-E81FF03BE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D89E-1D7B-4785-9D9E-CB700DC17F93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8EFA5-6BEC-41F5-8126-ADD93705C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7BE28-4A07-47C6-B215-E9682F9F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A9BF-AD93-4263-9240-045577AC1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95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DB20-F41B-484C-BC02-933896828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60F555-22C2-464B-BA85-282E49A43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35BA9-ACBE-4A70-89C5-69FAEF3E0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D89E-1D7B-4785-9D9E-CB700DC17F93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C207D-1D19-4790-9CD4-685B2865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8CCBB-F484-4BE8-9293-6F74251E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A9BF-AD93-4263-9240-045577AC1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692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E0A145-0F32-4B27-9C24-74D6116C95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83F09-5A82-4DC7-827D-E7D3642CE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D2651-63A8-4799-9AA7-062346B4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D89E-1D7B-4785-9D9E-CB700DC17F93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78C47-1C8D-478E-A50D-51854142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C6EFB-3D3B-4CCE-941F-901A46B32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A9BF-AD93-4263-9240-045577AC1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112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53655" y="3458011"/>
            <a:ext cx="4994391" cy="8029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err="1"/>
              <a:t>Subheader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53655" y="2645179"/>
            <a:ext cx="4994391" cy="812832"/>
          </a:xfrm>
          <a:prstGeom prst="rect">
            <a:avLst/>
          </a:prstGeom>
        </p:spPr>
        <p:txBody>
          <a:bodyPr vert="horz"/>
          <a:lstStyle>
            <a:lvl1pPr algn="l">
              <a:defRPr sz="4267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E2BB5-1627-E621-11CA-F04506351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9D4E6-EC67-F01E-F11D-D5C8E09CD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54544-95E9-DCB4-F1E3-FBFEC5EA8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9DCB-6FBF-44B5-BC1A-0E4B449AEC9A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E1DEE-F74C-44F8-E58F-CB395891E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501A3-812E-0D50-14FC-5715A490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5BB4-EEE0-4B19-8FC4-443A3A603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26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BEC1D-D70D-CAEF-C420-387950E1D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387B2-ADDB-442F-FECD-0C944C4A4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E2C8F-B424-AD14-7B8C-3750E83AC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23C03-8E92-3714-3246-BBA4FB952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9DCB-6FBF-44B5-BC1A-0E4B449AEC9A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A8517-BF38-22ED-0895-02184793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DC8D4-83BB-D6CA-6059-79B1ECE58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5BB4-EEE0-4B19-8FC4-443A3A603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25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D2F9D-6ADB-B810-DCF4-9A4F6CE2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BD330-1F95-CE19-DA3A-6C4DF8B2D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825B3-0CBA-6BE0-1446-6D446A6B3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6469A-B910-65E7-F103-A2C3DEFC3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463A95-DC2C-E61D-892F-46F77AE24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7BE130-0C91-F02D-8B5B-C83392B8E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9DCB-6FBF-44B5-BC1A-0E4B449AEC9A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10D7D8-ED3F-B3AB-8A9A-3627B5ABA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646862-7738-FB41-FA13-E1FB3F7CF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5BB4-EEE0-4B19-8FC4-443A3A603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10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D8999-DDE0-FA68-3A45-C7A64CB9E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CE334-E7CE-9ACD-394F-A87936BA7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9DCB-6FBF-44B5-BC1A-0E4B449AEC9A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8AAEAF-077C-9036-3C39-2E1745471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F6EBA8-60C6-B6DC-7EED-226DFCDB7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5BB4-EEE0-4B19-8FC4-443A3A603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90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A1AD04-E14C-0F28-79BE-7BA445FB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9DCB-6FBF-44B5-BC1A-0E4B449AEC9A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D86E9A-7480-6D21-A990-482B09C1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70112-D943-A2CF-E522-61EF4151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5BB4-EEE0-4B19-8FC4-443A3A603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5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B152C-395D-5977-9736-4E81F3118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D2455-73F8-F9B0-A039-58C5D35B3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A6B6F-1C30-9DBC-ACA8-5B07C8072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BA400D-E6FE-2136-F8A0-0A7E0AEFA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9DCB-6FBF-44B5-BC1A-0E4B449AEC9A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DCEFE-4CDD-BD6A-279D-21678F0BA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87920-ED9A-0545-A895-ACF35CF81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5BB4-EEE0-4B19-8FC4-443A3A603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92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F36A-E441-3965-3C8E-69B3D446C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5ACE5-C773-BE7C-620F-6B1CC4519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02675-2683-5A7B-FE0F-498E7DEA2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F3424-5BE0-6762-3F7D-405A0E11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9DCB-6FBF-44B5-BC1A-0E4B449AEC9A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31637-511A-8DB3-06F8-547D6DBE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34822-A81B-4ACD-B366-06754D87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5BB4-EEE0-4B19-8FC4-443A3A603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32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EF063D-384E-E29B-83E8-BF11F683B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68C5A-5A2E-AED5-D291-4C5776A2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11E3A-644F-6417-90F3-27B2F9697F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99DCB-6FBF-44B5-BC1A-0E4B449AEC9A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D466B-2720-ED36-DBAC-7C0C8D062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11B40-994B-4EA3-121A-BD30C4818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5BB4-EEE0-4B19-8FC4-443A3A603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8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92307A-F228-4086-915E-73F573DBE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39C12-2A62-42EB-8DEC-6B58A5750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3F398-DD57-4DDC-88CE-4C04D9395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FD89E-1D7B-4785-9D9E-CB700DC17F93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054B2-13F9-4626-9752-2B1922F37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B806D-9576-46AD-B7EB-E22577E70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9A9BF-AD93-4263-9240-045577AC1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16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accaglobal.com/content/dam/accarelaunch/ila/ACCA%20Qualification%20Levels%20infographic.pdf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j.mills5@aston.ac.uk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Layout" Target="../diagrams/layout1.xml"/><Relationship Id="rId7" Type="http://schemas.openxmlformats.org/officeDocument/2006/relationships/package" Target="../embeddings/Microsoft_Excel_Worksheet.xlsx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www.gov.uk/guidance/introduction-to-qualification-achievement-rates-qar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frc.org.uk/documents/Key_Facts_and_Trends_in_the_Accountancy_Profession_2024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edia.frc.org.uk/documents/Key_Facts_and_Trends_in_the_Accountancy_Profession_2024.pdf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18872" y="4394200"/>
            <a:ext cx="5777128" cy="1351688"/>
          </a:xfrm>
        </p:spPr>
        <p:txBody>
          <a:bodyPr>
            <a:noAutofit/>
          </a:bodyPr>
          <a:lstStyle/>
          <a:p>
            <a:r>
              <a:rPr lang="en-US" sz="1800" b="1" dirty="0"/>
              <a:t>Jonathan Mills</a:t>
            </a:r>
          </a:p>
          <a:p>
            <a:r>
              <a:rPr lang="en-US" sz="1600" dirty="0"/>
              <a:t>AFMDA Programme Director</a:t>
            </a:r>
          </a:p>
          <a:p>
            <a:r>
              <a:rPr lang="en-US" sz="1600" dirty="0"/>
              <a:t>Skills England level 6 AFMDA Trailblazer Group Chair</a:t>
            </a:r>
          </a:p>
          <a:p>
            <a:r>
              <a:rPr lang="en-US" sz="1800" b="1" dirty="0"/>
              <a:t>j.mills5@aston.ac.uk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872" y="1984248"/>
            <a:ext cx="5777128" cy="2322576"/>
          </a:xfrm>
        </p:spPr>
        <p:txBody>
          <a:bodyPr>
            <a:normAutofit/>
          </a:bodyPr>
          <a:lstStyle/>
          <a:p>
            <a:r>
              <a:rPr lang="en-US" sz="5300" u="sng" dirty="0"/>
              <a:t>Rethinking Level 7 Accountancy</a:t>
            </a:r>
            <a:br>
              <a:rPr lang="en-US" sz="4000" u="sng" dirty="0"/>
            </a:br>
            <a:r>
              <a:rPr lang="en-US" sz="700" dirty="0"/>
              <a:t> </a:t>
            </a:r>
            <a:br>
              <a:rPr lang="en-US" sz="22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26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701A71-B0C7-68E6-CB8C-131055D5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562" y="275167"/>
            <a:ext cx="6663086" cy="693021"/>
          </a:xfrm>
        </p:spPr>
        <p:txBody>
          <a:bodyPr>
            <a:noAutofit/>
          </a:bodyPr>
          <a:lstStyle/>
          <a:p>
            <a:r>
              <a:rPr lang="en-GB" sz="3200" dirty="0"/>
              <a:t>ACCA’s new syllabus </a:t>
            </a:r>
            <a:br>
              <a:rPr lang="en-GB" sz="3200" dirty="0"/>
            </a:br>
            <a:r>
              <a:rPr lang="en-GB" sz="3200" dirty="0"/>
              <a:t>  </a:t>
            </a:r>
            <a:r>
              <a:rPr lang="en-GB" sz="2000" dirty="0"/>
              <a:t>(Sep26 </a:t>
            </a:r>
            <a:r>
              <a:rPr lang="en-GB" sz="1800" dirty="0"/>
              <a:t>launch </a:t>
            </a:r>
            <a:r>
              <a:rPr lang="en-GB" sz="1800" dirty="0">
                <a:solidFill>
                  <a:schemeClr val="bg1"/>
                </a:solidFill>
              </a:rPr>
              <a:t>- </a:t>
            </a:r>
            <a:r>
              <a:rPr lang="fr-FR" sz="1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ACCA Qualification Levels infographic.pdf</a:t>
            </a:r>
            <a:r>
              <a:rPr lang="en-GB" sz="1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F9648D-05EF-71F5-EDBF-847D8D87E8FE}"/>
              </a:ext>
            </a:extLst>
          </p:cNvPr>
          <p:cNvSpPr txBox="1"/>
          <p:nvPr/>
        </p:nvSpPr>
        <p:spPr>
          <a:xfrm>
            <a:off x="4992396" y="1104582"/>
            <a:ext cx="118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LEVEL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C915BE-912D-1384-BDFF-1382189C49EF}"/>
              </a:ext>
            </a:extLst>
          </p:cNvPr>
          <p:cNvSpPr txBox="1"/>
          <p:nvPr/>
        </p:nvSpPr>
        <p:spPr>
          <a:xfrm>
            <a:off x="7398809" y="1104582"/>
            <a:ext cx="118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LEVEL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3EBBF8-157D-6364-E7F4-970D3865DF00}"/>
              </a:ext>
            </a:extLst>
          </p:cNvPr>
          <p:cNvSpPr txBox="1"/>
          <p:nvPr/>
        </p:nvSpPr>
        <p:spPr>
          <a:xfrm>
            <a:off x="9837404" y="1104582"/>
            <a:ext cx="118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LEVEL 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903E25-3A2B-D15E-1555-2C833912E0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164" b="13544"/>
          <a:stretch/>
        </p:blipFill>
        <p:spPr>
          <a:xfrm>
            <a:off x="436033" y="1573805"/>
            <a:ext cx="11319933" cy="486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41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25A276-6D71-62B0-6354-0233DED52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Proposed </a:t>
            </a:r>
            <a:r>
              <a:rPr lang="en-GB" b="1" u="sng" dirty="0"/>
              <a:t>Level 7</a:t>
            </a:r>
            <a:r>
              <a:rPr lang="en-GB" sz="1600" b="1" dirty="0"/>
              <a:t>  </a:t>
            </a:r>
            <a:r>
              <a:rPr lang="en-GB" sz="1300" b="1" dirty="0"/>
              <a:t>(Funding is unavailable if over 22)</a:t>
            </a:r>
            <a:endParaRPr lang="en-GB" b="1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2A6A02D-E8EA-A1E6-BF0C-FC0D52581D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924468"/>
              </p:ext>
            </p:extLst>
          </p:nvPr>
        </p:nvGraphicFramePr>
        <p:xfrm>
          <a:off x="688975" y="1503363"/>
          <a:ext cx="10814050" cy="479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433112" imgH="4622943" progId="Excel.Sheet.12">
                  <p:embed/>
                </p:oleObj>
              </mc:Choice>
              <mc:Fallback>
                <p:oleObj name="Worksheet" r:id="rId2" imgW="10433112" imgH="462294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2A6A02D-E8EA-A1E6-BF0C-FC0D52581D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8975" y="1503363"/>
                        <a:ext cx="10814050" cy="479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5023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A45CB9-69C0-44BC-6C68-592AAFEC182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45543" y="1339702"/>
            <a:ext cx="5592254" cy="5188689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61B24D3-7937-F8F5-783B-9C317996F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375197"/>
              </p:ext>
            </p:extLst>
          </p:nvPr>
        </p:nvGraphicFramePr>
        <p:xfrm>
          <a:off x="6751674" y="1339702"/>
          <a:ext cx="4960679" cy="44919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68435">
                  <a:extLst>
                    <a:ext uri="{9D8B030D-6E8A-4147-A177-3AD203B41FA5}">
                      <a16:colId xmlns:a16="http://schemas.microsoft.com/office/drawing/2014/main" val="1925867132"/>
                    </a:ext>
                  </a:extLst>
                </a:gridCol>
                <a:gridCol w="1792244">
                  <a:extLst>
                    <a:ext uri="{9D8B030D-6E8A-4147-A177-3AD203B41FA5}">
                      <a16:colId xmlns:a16="http://schemas.microsoft.com/office/drawing/2014/main" val="4167913326"/>
                    </a:ext>
                  </a:extLst>
                </a:gridCol>
              </a:tblGrid>
              <a:tr h="710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QUESTION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131455"/>
                  </a:ext>
                </a:extLst>
              </a:tr>
              <a:tr h="710150">
                <a:tc>
                  <a:txBody>
                    <a:bodyPr/>
                    <a:lstStyle/>
                    <a:p>
                      <a:r>
                        <a:rPr lang="en-GB" dirty="0"/>
                        <a:t>Who would join T&amp;F group for Foundation Apprenticeship?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074218"/>
                  </a:ext>
                </a:extLst>
              </a:tr>
              <a:tr h="1014500">
                <a:tc>
                  <a:txBody>
                    <a:bodyPr/>
                    <a:lstStyle/>
                    <a:p>
                      <a:r>
                        <a:rPr lang="en-GB" dirty="0"/>
                        <a:t>Do you think UVAC should form a Knowledge Cluster for Accountancy?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654366"/>
                  </a:ext>
                </a:extLst>
              </a:tr>
              <a:tr h="41143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019876"/>
                  </a:ext>
                </a:extLst>
              </a:tr>
              <a:tr h="41143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925061"/>
                  </a:ext>
                </a:extLst>
              </a:tr>
              <a:tr h="41143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088359"/>
                  </a:ext>
                </a:extLst>
              </a:tr>
              <a:tr h="41143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154080"/>
                  </a:ext>
                </a:extLst>
              </a:tr>
              <a:tr h="41143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908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031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AAB7213-1B1A-EAB5-F4EC-86B615FA1069}"/>
              </a:ext>
            </a:extLst>
          </p:cNvPr>
          <p:cNvSpPr>
            <a:spLocks noGrp="1"/>
          </p:cNvSpPr>
          <p:nvPr/>
        </p:nvSpPr>
        <p:spPr>
          <a:xfrm>
            <a:off x="317204" y="1285921"/>
            <a:ext cx="11557591" cy="5249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/>
              <a:t>The AFMDA </a:t>
            </a:r>
            <a:r>
              <a:rPr lang="en-GB" sz="2800" dirty="0"/>
              <a:t>and L3-7</a:t>
            </a:r>
            <a:r>
              <a:rPr lang="en-GB" sz="2800" i="1" dirty="0"/>
              <a:t> </a:t>
            </a:r>
            <a:r>
              <a:rPr lang="en-GB" sz="2800" b="1" i="1" dirty="0"/>
              <a:t>accountancy apprenticeship landscape</a:t>
            </a:r>
          </a:p>
          <a:p>
            <a:pPr marL="1143000" indent="-11430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i="1" dirty="0"/>
              <a:t>BRIDGE</a:t>
            </a:r>
            <a:r>
              <a:rPr lang="en-GB" sz="2800" i="1" dirty="0"/>
              <a:t> - </a:t>
            </a:r>
            <a:r>
              <a:rPr lang="en-GB" sz="2400" dirty="0"/>
              <a:t>Gradual progression from foundation apprenticeship to level 7 with certification at every stage of the journey</a:t>
            </a:r>
            <a:endParaRPr lang="en-GB" sz="2800" dirty="0"/>
          </a:p>
          <a:p>
            <a:pPr marL="1143000" indent="-11430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i="1" dirty="0"/>
              <a:t>DIGITAL SKILLS</a:t>
            </a:r>
            <a:r>
              <a:rPr lang="en-GB" sz="2800" b="1" dirty="0"/>
              <a:t> </a:t>
            </a:r>
            <a:r>
              <a:rPr lang="en-GB" sz="2800" dirty="0"/>
              <a:t>- </a:t>
            </a:r>
            <a:r>
              <a:rPr lang="en-GB" sz="2400" dirty="0"/>
              <a:t>Triple Badging in modules: University Degree, Professional Body exemptions/exams, plus digital skills certification from Sage and/or Microsoft (sold as short courses too?)</a:t>
            </a:r>
          </a:p>
          <a:p>
            <a:pPr marL="1143000" indent="-11430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/>
              <a:t>Potential for accreditation from several Professional Bodies</a:t>
            </a:r>
            <a:r>
              <a:rPr lang="en-GB" sz="2800" dirty="0"/>
              <a:t>: </a:t>
            </a:r>
            <a:r>
              <a:rPr lang="en-GB" sz="2400" dirty="0"/>
              <a:t>9 ACCA and 12 ICAEW (CIOT/CIPFA) and same principle for ICAS, CIMA, IFA</a:t>
            </a:r>
            <a:endParaRPr lang="en-GB" sz="2800" dirty="0"/>
          </a:p>
          <a:p>
            <a:pPr marL="1143000" indent="-11430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/>
              <a:t>Careful Mapping and Scaffolding </a:t>
            </a:r>
            <a:r>
              <a:rPr lang="en-GB" sz="2400" dirty="0"/>
              <a:t>to minimise what is left at the end of the AFMDA, to make affordable achievable level 7 (eligible for </a:t>
            </a:r>
            <a:r>
              <a:rPr lang="en-GB" sz="2400" b="1" dirty="0"/>
              <a:t>2-year Masters Loan</a:t>
            </a:r>
            <a:r>
              <a:rPr lang="en-GB" sz="2400" dirty="0"/>
              <a:t>)</a:t>
            </a:r>
            <a:endParaRPr lang="en-GB" sz="2400" b="1" dirty="0"/>
          </a:p>
          <a:p>
            <a:pPr marL="1143000" indent="-11430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400" b="1" dirty="0"/>
              <a:t>Anything you want to know? – please speak now – use chat - Q&amp;A to finish</a:t>
            </a:r>
            <a:endParaRPr lang="en-GB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4102D2-677B-EFA7-0A71-6BAB7EDED2DF}"/>
              </a:ext>
            </a:extLst>
          </p:cNvPr>
          <p:cNvSpPr txBox="1"/>
          <p:nvPr/>
        </p:nvSpPr>
        <p:spPr>
          <a:xfrm>
            <a:off x="5364480" y="2166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Webinar Objectives</a:t>
            </a:r>
          </a:p>
        </p:txBody>
      </p:sp>
    </p:spTree>
    <p:extLst>
      <p:ext uri="{BB962C8B-B14F-4D97-AF65-F5344CB8AC3E}">
        <p14:creationId xmlns:p14="http://schemas.microsoft.com/office/powerpoint/2010/main" val="386483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0E2243-08D4-C9E4-1CEA-DBF77682FCB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66154938"/>
              </p:ext>
            </p:extLst>
          </p:nvPr>
        </p:nvGraphicFramePr>
        <p:xfrm>
          <a:off x="508000" y="1282700"/>
          <a:ext cx="11202985" cy="52120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240597">
                  <a:extLst>
                    <a:ext uri="{9D8B030D-6E8A-4147-A177-3AD203B41FA5}">
                      <a16:colId xmlns:a16="http://schemas.microsoft.com/office/drawing/2014/main" val="1542737476"/>
                    </a:ext>
                  </a:extLst>
                </a:gridCol>
                <a:gridCol w="2240597">
                  <a:extLst>
                    <a:ext uri="{9D8B030D-6E8A-4147-A177-3AD203B41FA5}">
                      <a16:colId xmlns:a16="http://schemas.microsoft.com/office/drawing/2014/main" val="4098954664"/>
                    </a:ext>
                  </a:extLst>
                </a:gridCol>
                <a:gridCol w="2240597">
                  <a:extLst>
                    <a:ext uri="{9D8B030D-6E8A-4147-A177-3AD203B41FA5}">
                      <a16:colId xmlns:a16="http://schemas.microsoft.com/office/drawing/2014/main" val="3903382386"/>
                    </a:ext>
                  </a:extLst>
                </a:gridCol>
                <a:gridCol w="2240597">
                  <a:extLst>
                    <a:ext uri="{9D8B030D-6E8A-4147-A177-3AD203B41FA5}">
                      <a16:colId xmlns:a16="http://schemas.microsoft.com/office/drawing/2014/main" val="2559861833"/>
                    </a:ext>
                  </a:extLst>
                </a:gridCol>
                <a:gridCol w="2240597">
                  <a:extLst>
                    <a:ext uri="{9D8B030D-6E8A-4147-A177-3AD203B41FA5}">
                      <a16:colId xmlns:a16="http://schemas.microsoft.com/office/drawing/2014/main" val="3742887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FOUNDATION APPRENTICESHIP (Level 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ACCOUNTING TECHNICIAN       (Level 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DEGREE APPRENTICESHIP (Level 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PROFESSIONAL ACCOUNTANT    (Level 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083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Reference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TBA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ST0003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ST1303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ST0001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828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Funding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Up to £4.5k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£12k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£27k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£21k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274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Typical duration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8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18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36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36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544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Age restrictions (from January 2026)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21 years old at 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623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EQA provider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Ofqual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OfS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Ofqual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527199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Email </a:t>
                      </a:r>
                      <a:r>
                        <a:rPr lang="en-GB" sz="2000" dirty="0">
                          <a:hlinkClick r:id="rId2"/>
                        </a:rPr>
                        <a:t>j.mills5@aston.ac.uk</a:t>
                      </a:r>
                      <a:r>
                        <a:rPr lang="en-GB" sz="2000" dirty="0"/>
                        <a:t> to join in apprenticeship development in DfE/Skills England Trailblazer Group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33587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93DD819-C7AF-7279-B71F-E64478FE8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Accounting Apprenticeships</a:t>
            </a:r>
          </a:p>
        </p:txBody>
      </p:sp>
    </p:spTree>
    <p:extLst>
      <p:ext uri="{BB962C8B-B14F-4D97-AF65-F5344CB8AC3E}">
        <p14:creationId xmlns:p14="http://schemas.microsoft.com/office/powerpoint/2010/main" val="36824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FEB9D182-C2E6-E79B-6116-C99D5DA81DE2}"/>
              </a:ext>
            </a:extLst>
          </p:cNvPr>
          <p:cNvSpPr txBox="1">
            <a:spLocks/>
          </p:cNvSpPr>
          <p:nvPr/>
        </p:nvSpPr>
        <p:spPr>
          <a:xfrm>
            <a:off x="6075124" y="201666"/>
            <a:ext cx="6116876" cy="69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Skills funding </a:t>
            </a:r>
            <a:r>
              <a:rPr kumimoji="0" lang="en-GB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“Pyramid”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D101871-1D55-CEA1-8D04-EBEF6CF5D3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0315397"/>
              </p:ext>
            </p:extLst>
          </p:nvPr>
        </p:nvGraphicFramePr>
        <p:xfrm>
          <a:off x="2278404" y="1586901"/>
          <a:ext cx="6101936" cy="4655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5A74B9D-E7CC-B983-0A77-B3ECDF5021E6}"/>
              </a:ext>
            </a:extLst>
          </p:cNvPr>
          <p:cNvSpPr txBox="1"/>
          <p:nvPr/>
        </p:nvSpPr>
        <p:spPr>
          <a:xfrm>
            <a:off x="4735824" y="2378612"/>
            <a:ext cx="133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BEB432-271A-AED1-C9F0-0D5405B41B31}"/>
              </a:ext>
            </a:extLst>
          </p:cNvPr>
          <p:cNvSpPr txBox="1"/>
          <p:nvPr/>
        </p:nvSpPr>
        <p:spPr>
          <a:xfrm>
            <a:off x="6221260" y="1653923"/>
            <a:ext cx="5828779" cy="494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LEVEL 7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 up to £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21k funding for under 21’s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LEVEL 5 and 6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</a:t>
            </a:r>
            <a:r>
              <a:rPr kumimoji="0" lang="en-GB" sz="1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Accounting Finance Manager Degree Apprenticeship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                up to £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27k funding for any 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LEVEL 4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</a:t>
            </a:r>
            <a:r>
              <a:rPr kumimoji="0" lang="en-GB" sz="1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Accounting Technician </a:t>
            </a:r>
          </a:p>
          <a:p>
            <a:pPr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                                 up to £12k funding for any age</a:t>
            </a: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LEVEL 3 fast track access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£2k for employers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i="1" dirty="0">
                <a:solidFill>
                  <a:prstClr val="black"/>
                </a:solidFill>
                <a:latin typeface="Calibri"/>
              </a:rPr>
              <a:t>                                              </a:t>
            </a:r>
            <a:r>
              <a:rPr lang="en-GB" b="1" i="1" dirty="0">
                <a:solidFill>
                  <a:prstClr val="black"/>
                </a:solidFill>
                <a:latin typeface="Calibri"/>
              </a:rPr>
              <a:t>Up to £4.5k for learning providers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Unpaid 8-month internships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i="1" dirty="0">
                <a:solidFill>
                  <a:prstClr val="black"/>
                </a:solidFill>
                <a:latin typeface="Calibri"/>
              </a:rPr>
              <a:t>                                                   1x level 4 module </a:t>
            </a:r>
            <a:endParaRPr kumimoji="0" lang="en-GB" sz="1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C35A805-8FB7-C0E4-00F5-CD3B22C872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548806"/>
              </p:ext>
            </p:extLst>
          </p:nvPr>
        </p:nvGraphicFramePr>
        <p:xfrm>
          <a:off x="374654" y="2592078"/>
          <a:ext cx="3370263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1981413" imgH="1911421" progId="Excel.Sheet.12">
                  <p:embed/>
                </p:oleObj>
              </mc:Choice>
              <mc:Fallback>
                <p:oleObj name="Worksheet" r:id="rId7" imgW="1981413" imgH="1911421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C35A805-8FB7-C0E4-00F5-CD3B22C872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4654" y="2592078"/>
                        <a:ext cx="3370263" cy="347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ECFF3A45-1488-28F7-B0EE-7AF77065B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56" y="1362949"/>
            <a:ext cx="4291881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GDS Transport"/>
              </a:rPr>
              <a:t>Using several standards is likely to improve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D70B8"/>
                </a:solidFill>
                <a:effectLst/>
                <a:latin typeface="GDS Transport"/>
                <a:hlinkClick r:id="rId9"/>
              </a:rPr>
              <a:t>qualification achievement rates (QARs)</a:t>
            </a:r>
            <a:r>
              <a:rPr lang="en-US" altLang="en-US" dirty="0">
                <a:solidFill>
                  <a:srgbClr val="0B0C0C"/>
                </a:solidFill>
                <a:latin typeface="GDS Transport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0B0C0C"/>
                </a:solidFill>
                <a:latin typeface="GDS Transport"/>
              </a:rPr>
              <a:t>provide multiple exit points,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0B0C0C"/>
                </a:solidFill>
                <a:latin typeface="GDS Transport"/>
              </a:rPr>
              <a:t>and increase funding. </a:t>
            </a:r>
          </a:p>
        </p:txBody>
      </p:sp>
    </p:spTree>
    <p:extLst>
      <p:ext uri="{BB962C8B-B14F-4D97-AF65-F5344CB8AC3E}">
        <p14:creationId xmlns:p14="http://schemas.microsoft.com/office/powerpoint/2010/main" val="374050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575D5F-DFAA-BE0E-65BD-6799508FF8C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56452" y="1371600"/>
            <a:ext cx="9249056" cy="473308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29FBAA7-04BE-18D2-6639-D4FAD8046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Level 4 cost comparison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D7B44B-C128-1D81-68C9-A16861A6B719}"/>
              </a:ext>
            </a:extLst>
          </p:cNvPr>
          <p:cNvSpPr txBox="1"/>
          <p:nvPr/>
        </p:nvSpPr>
        <p:spPr>
          <a:xfrm>
            <a:off x="9952074" y="1594884"/>
            <a:ext cx="1892596" cy="42473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Do you have AAT Colleges you work with?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AAT level 3 and 4 feed into the AFMDA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Use Foundation Apprenticeship as Fast Track HE Access Course</a:t>
            </a:r>
          </a:p>
        </p:txBody>
      </p:sp>
    </p:spTree>
    <p:extLst>
      <p:ext uri="{BB962C8B-B14F-4D97-AF65-F5344CB8AC3E}">
        <p14:creationId xmlns:p14="http://schemas.microsoft.com/office/powerpoint/2010/main" val="4018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AF38F60-17F3-D673-20B7-BC35383AD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396" y="175988"/>
            <a:ext cx="8267180" cy="65060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5BE710-22D4-BFF6-573C-739F612EEFCE}"/>
              </a:ext>
            </a:extLst>
          </p:cNvPr>
          <p:cNvSpPr txBox="1"/>
          <p:nvPr/>
        </p:nvSpPr>
        <p:spPr>
          <a:xfrm>
            <a:off x="538619" y="1540701"/>
            <a:ext cx="23423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From January 2026 level 7 funding will no longer be available to those 22 years old and over.</a:t>
            </a:r>
          </a:p>
          <a:p>
            <a:endParaRPr lang="en-GB" sz="2000" dirty="0"/>
          </a:p>
          <a:p>
            <a:r>
              <a:rPr lang="en-GB" sz="2000" dirty="0"/>
              <a:t>This FRC report shows under 25s. It appears to be reasonable to estimate from this that c.70% of current students doing level 7 are over 22 years old.</a:t>
            </a:r>
          </a:p>
        </p:txBody>
      </p:sp>
    </p:spTree>
    <p:extLst>
      <p:ext uri="{BB962C8B-B14F-4D97-AF65-F5344CB8AC3E}">
        <p14:creationId xmlns:p14="http://schemas.microsoft.com/office/powerpoint/2010/main" val="2625860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E0FBF4-D976-5148-0FD0-A3515CDBB2F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4817" y="1186804"/>
            <a:ext cx="7419975" cy="5257800"/>
          </a:xfr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D430E6-EEDF-ABD4-F16D-1E1C0791C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294895"/>
              </p:ext>
            </p:extLst>
          </p:nvPr>
        </p:nvGraphicFramePr>
        <p:xfrm>
          <a:off x="264940" y="2731681"/>
          <a:ext cx="2119877" cy="27635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039660">
                  <a:extLst>
                    <a:ext uri="{9D8B030D-6E8A-4147-A177-3AD203B41FA5}">
                      <a16:colId xmlns:a16="http://schemas.microsoft.com/office/drawing/2014/main" val="2647750844"/>
                    </a:ext>
                  </a:extLst>
                </a:gridCol>
                <a:gridCol w="1080217">
                  <a:extLst>
                    <a:ext uri="{9D8B030D-6E8A-4147-A177-3AD203B41FA5}">
                      <a16:colId xmlns:a16="http://schemas.microsoft.com/office/drawing/2014/main" val="1433894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Prof. 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UK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16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ACCA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72,370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16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40,797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375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113,167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56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&gt;21 yrs 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967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Est.&lt;21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79,217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80267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89E07ED-1D30-6D45-D44F-E51758EFA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29159"/>
              </p:ext>
            </p:extLst>
          </p:nvPr>
        </p:nvGraphicFramePr>
        <p:xfrm>
          <a:off x="9804792" y="2736761"/>
          <a:ext cx="2109244" cy="27533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884810">
                  <a:extLst>
                    <a:ext uri="{9D8B030D-6E8A-4147-A177-3AD203B41FA5}">
                      <a16:colId xmlns:a16="http://schemas.microsoft.com/office/drawing/2014/main" val="2647750844"/>
                    </a:ext>
                  </a:extLst>
                </a:gridCol>
                <a:gridCol w="1224434">
                  <a:extLst>
                    <a:ext uri="{9D8B030D-6E8A-4147-A177-3AD203B41FA5}">
                      <a16:colId xmlns:a16="http://schemas.microsoft.com/office/drawing/2014/main" val="1433894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Prof. 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UK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16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CIPFA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1,937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16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ICAEW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28,348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375752"/>
                  </a:ext>
                </a:extLst>
              </a:tr>
              <a:tr h="239917">
                <a:tc>
                  <a:txBody>
                    <a:bodyPr/>
                    <a:lstStyle/>
                    <a:p>
                      <a:r>
                        <a:rPr lang="en-GB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30,285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563415"/>
                  </a:ext>
                </a:extLst>
              </a:tr>
              <a:tr h="239917">
                <a:tc>
                  <a:txBody>
                    <a:bodyPr/>
                    <a:lstStyle/>
                    <a:p>
                      <a:r>
                        <a:rPr lang="en-GB" dirty="0"/>
                        <a:t>&gt;21 yrs 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02765"/>
                  </a:ext>
                </a:extLst>
              </a:tr>
              <a:tr h="239917">
                <a:tc>
                  <a:txBody>
                    <a:bodyPr/>
                    <a:lstStyle/>
                    <a:p>
                      <a:r>
                        <a:rPr lang="en-GB" b="1" dirty="0"/>
                        <a:t>Est.&lt;21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21,200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55958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5957122-D8E2-C6D6-8A58-EE1DE4B4C865}"/>
              </a:ext>
            </a:extLst>
          </p:cNvPr>
          <p:cNvSpPr txBox="1"/>
          <p:nvPr/>
        </p:nvSpPr>
        <p:spPr>
          <a:xfrm>
            <a:off x="0" y="6398167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hlinkClick r:id="rId3"/>
              </a:rPr>
              <a:t>Key Facts and Trends in the Accountancy Profession</a:t>
            </a:r>
            <a:endParaRPr lang="en-GB" sz="1600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FEB9D182-C2E6-E79B-6116-C99D5DA81DE2}"/>
              </a:ext>
            </a:extLst>
          </p:cNvPr>
          <p:cNvSpPr txBox="1">
            <a:spLocks/>
          </p:cNvSpPr>
          <p:nvPr/>
        </p:nvSpPr>
        <p:spPr>
          <a:xfrm>
            <a:off x="5860236" y="201666"/>
            <a:ext cx="6331764" cy="69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/>
              <a:t>FRC key facts and trends</a:t>
            </a:r>
          </a:p>
        </p:txBody>
      </p:sp>
    </p:spTree>
    <p:extLst>
      <p:ext uri="{BB962C8B-B14F-4D97-AF65-F5344CB8AC3E}">
        <p14:creationId xmlns:p14="http://schemas.microsoft.com/office/powerpoint/2010/main" val="334579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89E07ED-1D30-6D45-D44F-E51758EFA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82885"/>
              </p:ext>
            </p:extLst>
          </p:nvPr>
        </p:nvGraphicFramePr>
        <p:xfrm>
          <a:off x="1177446" y="4304640"/>
          <a:ext cx="2555310" cy="22199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490597">
                  <a:extLst>
                    <a:ext uri="{9D8B030D-6E8A-4147-A177-3AD203B41FA5}">
                      <a16:colId xmlns:a16="http://schemas.microsoft.com/office/drawing/2014/main" val="2647750844"/>
                    </a:ext>
                  </a:extLst>
                </a:gridCol>
                <a:gridCol w="1064713">
                  <a:extLst>
                    <a:ext uri="{9D8B030D-6E8A-4147-A177-3AD203B41FA5}">
                      <a16:colId xmlns:a16="http://schemas.microsoft.com/office/drawing/2014/main" val="1433894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UK &amp; ROI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16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60,439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16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50,923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375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111,362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56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&gt;21 yrs 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613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Est.&lt;21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/>
                        <a:t>77,953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85327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5957122-D8E2-C6D6-8A58-EE1DE4B4C865}"/>
              </a:ext>
            </a:extLst>
          </p:cNvPr>
          <p:cNvSpPr txBox="1"/>
          <p:nvPr/>
        </p:nvSpPr>
        <p:spPr>
          <a:xfrm>
            <a:off x="0" y="6398167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hlinkClick r:id="rId2"/>
              </a:rPr>
              <a:t>Key Facts and Trends in the Accountancy Profession</a:t>
            </a:r>
            <a:endParaRPr lang="en-GB" sz="1600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FEB9D182-C2E6-E79B-6116-C99D5DA81DE2}"/>
              </a:ext>
            </a:extLst>
          </p:cNvPr>
          <p:cNvSpPr txBox="1">
            <a:spLocks/>
          </p:cNvSpPr>
          <p:nvPr/>
        </p:nvSpPr>
        <p:spPr>
          <a:xfrm>
            <a:off x="5860236" y="201666"/>
            <a:ext cx="6331764" cy="69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/>
              <a:t>FRC key facts and trends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FB46E8-F12F-029A-23F4-A69C4319EF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8550"/>
          <a:stretch/>
        </p:blipFill>
        <p:spPr>
          <a:xfrm>
            <a:off x="235586" y="1092652"/>
            <a:ext cx="10511745" cy="30785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DDB478-67E5-05CA-B759-F4B9C9377210}"/>
              </a:ext>
            </a:extLst>
          </p:cNvPr>
          <p:cNvSpPr txBox="1"/>
          <p:nvPr/>
        </p:nvSpPr>
        <p:spPr>
          <a:xfrm>
            <a:off x="4672208" y="4659682"/>
            <a:ext cx="6475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AAT members and students that are over 22 years old will no longer be funded to do level 7, so maximise use of AFMDA to get chartered/qualified</a:t>
            </a:r>
          </a:p>
        </p:txBody>
      </p:sp>
    </p:spTree>
    <p:extLst>
      <p:ext uri="{BB962C8B-B14F-4D97-AF65-F5344CB8AC3E}">
        <p14:creationId xmlns:p14="http://schemas.microsoft.com/office/powerpoint/2010/main" val="3061335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701A71-B0C7-68E6-CB8C-131055D5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562" y="275167"/>
            <a:ext cx="6663086" cy="693021"/>
          </a:xfrm>
        </p:spPr>
        <p:txBody>
          <a:bodyPr>
            <a:noAutofit/>
          </a:bodyPr>
          <a:lstStyle/>
          <a:p>
            <a:r>
              <a:rPr lang="en-GB" sz="3200" dirty="0"/>
              <a:t>ICAEW’s new syllabus </a:t>
            </a:r>
            <a:r>
              <a:rPr lang="en-GB" sz="2000" dirty="0"/>
              <a:t>(Sep25 launch)</a:t>
            </a:r>
            <a:endParaRPr lang="en-GB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F2C6E4-8D8A-2E79-EBE5-5571154BD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81" y="1661945"/>
            <a:ext cx="3005069" cy="43930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EF66AC-C802-D5E7-8298-505B7F496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371" y="1634513"/>
            <a:ext cx="3291514" cy="4393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5D68C9-4797-9FF7-7333-FBC445F0F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4323" y="1549932"/>
            <a:ext cx="3119171" cy="22150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F9648D-05EF-71F5-EDBF-847D8D87E8FE}"/>
              </a:ext>
            </a:extLst>
          </p:cNvPr>
          <p:cNvSpPr txBox="1"/>
          <p:nvPr/>
        </p:nvSpPr>
        <p:spPr>
          <a:xfrm>
            <a:off x="1530357" y="1200280"/>
            <a:ext cx="118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LEVEL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C915BE-912D-1384-BDFF-1382189C49EF}"/>
              </a:ext>
            </a:extLst>
          </p:cNvPr>
          <p:cNvSpPr txBox="1"/>
          <p:nvPr/>
        </p:nvSpPr>
        <p:spPr>
          <a:xfrm>
            <a:off x="5466242" y="1200279"/>
            <a:ext cx="118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LEVEL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3EBBF8-157D-6364-E7F4-970D3865DF00}"/>
              </a:ext>
            </a:extLst>
          </p:cNvPr>
          <p:cNvSpPr txBox="1"/>
          <p:nvPr/>
        </p:nvSpPr>
        <p:spPr>
          <a:xfrm>
            <a:off x="9098638" y="1200280"/>
            <a:ext cx="118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LEVEL 7</a:t>
            </a:r>
          </a:p>
        </p:txBody>
      </p:sp>
    </p:spTree>
    <p:extLst>
      <p:ext uri="{BB962C8B-B14F-4D97-AF65-F5344CB8AC3E}">
        <p14:creationId xmlns:p14="http://schemas.microsoft.com/office/powerpoint/2010/main" val="4900551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f8f3203e-7725-4028-9886-69fa181692d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31477</TotalTime>
  <Words>643</Words>
  <Application>Microsoft Macintosh PowerPoint</Application>
  <PresentationFormat>Widescreen</PresentationFormat>
  <Paragraphs>132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GDS Transport</vt:lpstr>
      <vt:lpstr>Office Theme</vt:lpstr>
      <vt:lpstr>1_Office Theme</vt:lpstr>
      <vt:lpstr>Worksheet</vt:lpstr>
      <vt:lpstr>Rethinking Level 7 Accountancy   </vt:lpstr>
      <vt:lpstr>PowerPoint Presentation</vt:lpstr>
      <vt:lpstr>Accounting Apprenticeships</vt:lpstr>
      <vt:lpstr>PowerPoint Presentation</vt:lpstr>
      <vt:lpstr>Level 4 cost comparison</vt:lpstr>
      <vt:lpstr>PowerPoint Presentation</vt:lpstr>
      <vt:lpstr>PowerPoint Presentation</vt:lpstr>
      <vt:lpstr>PowerPoint Presentation</vt:lpstr>
      <vt:lpstr>ICAEW’s new syllabus (Sep25 launch)</vt:lpstr>
      <vt:lpstr>ACCA’s new syllabus    (Sep26 launch - ACCA Qualification Levels infographic.pdf)</vt:lpstr>
      <vt:lpstr>Proposed Level 7  (Funding is unavailable if over 22)</vt:lpstr>
      <vt:lpstr>PowerPoint Presentation</vt:lpstr>
    </vt:vector>
  </TitlesOfParts>
  <Company>Aston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be done to maximise L4 and 6 apprenticeship funding while meeting ICAEW and Kaplan requirements?</dc:title>
  <dc:creator>Jonathan Mills</dc:creator>
  <cp:lastModifiedBy>Mandy Crawford-Lee</cp:lastModifiedBy>
  <cp:revision>10</cp:revision>
  <dcterms:created xsi:type="dcterms:W3CDTF">2025-01-20T15:19:27Z</dcterms:created>
  <dcterms:modified xsi:type="dcterms:W3CDTF">2025-07-01T14:20:13Z</dcterms:modified>
</cp:coreProperties>
</file>