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2"/>
  </p:notesMasterIdLst>
  <p:handoutMasterIdLst>
    <p:handoutMasterId r:id="rId13"/>
  </p:handoutMasterIdLst>
  <p:sldIdLst>
    <p:sldId id="2145707341" r:id="rId5"/>
    <p:sldId id="2145707334" r:id="rId6"/>
    <p:sldId id="2145707335" r:id="rId7"/>
    <p:sldId id="2145707336" r:id="rId8"/>
    <p:sldId id="2145707340" r:id="rId9"/>
    <p:sldId id="2145707342" r:id="rId10"/>
    <p:sldId id="268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6BD92F03-9B96-62C8-3E7F-F0F0A370F732}" name="WILLIS, Gabby" initials="WG" userId="S::gabby.willis@education.gov.uk::272ea376-0b73-46cd-b379-f7bf88c73162" providerId="AD"/>
  <p188:author id="{D76A3F22-229F-4FAD-923D-6FFF6A07C845}" name="NEW, Emily" initials="EN" userId="S::Emily.NEW@EDUCATION.GOV.UK::85f52035-5629-47bc-8fd5-b1cc61e5a911" providerId="AD"/>
  <p188:author id="{B1E91B33-956B-485E-F7D5-3F1ABDB1CC6A}" name="HARRIS, Anthony" initials="" userId="S::Anthony.HARRIS@EDUCATION.GOV.UK::fc9db8a9-f5c2-4936-bad2-14dd78515c75" providerId="AD"/>
  <p188:author id="{926D1D5E-BBB2-16E9-BBC5-5CAF59CDA3E4}" name="HUANG, Yilan" initials="YH" userId="S::Yilan.HUANG@EDUCATION.GOV.UK::5463675a-28a0-4691-887f-01c9f3d12a71" providerId="AD"/>
  <p188:author id="{C5733966-F756-C8B6-1E29-7C84A48C563E}" name="WILLIS, Gabby" initials="GW" userId="S::Gabby.WILLIS@EDUCATION.GOV.UK::272ea376-0b73-46cd-b379-f7bf88c73162" providerId="AD"/>
  <p188:author id="{A478E16C-E0A0-9573-1EC6-39FDC73E8D67}" name="GRIFFITHS, Tessa" initials="TG" userId="S::Tessa.GRIFFITHS@EDUCATION.GOV.UK::95c531e7-5fc8-4074-b68b-e3686a1225cc" providerId="AD"/>
  <p188:author id="{CCCEA975-B51A-37A7-DFA8-84621CC15C84}" name="MARSH, Gemma" initials="MG" userId="S::gemma.marsh@education.gov.uk::a176b74b-99cc-48b2-bfc7-63b50c81ad2c" providerId="AD"/>
  <p188:author id="{45C8858C-6B7D-5D8A-F14C-484F7E2BD727}" name="BEAUMONT, Meredith" initials="MB" userId="S::Meredith.BEAUMONT@EDUCATION.GOV.UK::ebc576aa-c2d8-452d-a445-6cd6a0f89b45" providerId="AD"/>
  <p188:author id="{95B81891-C538-C78D-77BC-988C982B9FA9}" name="RIGLER, Lucy" initials="LR" userId="S::Lucy.RIGLER@EDUCATION.GOV.UK::c32206b4-399f-47a8-8085-d190688bcd1c" providerId="AD"/>
  <p188:author id="{7816FE96-A452-C592-9D8F-7AC059F4ECC6}" name="EVANS, Jane8" initials="JE" userId="S::Jane8.EVANS@EDUCATION.GOV.UK::86b83ef9-5f39-46ff-af09-bd50afe07682" providerId="AD"/>
  <p188:author id="{8ABA23CD-13AC-C391-A567-F8352E5C633C}" name="NEW, Emily" initials="NE" userId="S::emily.new@education.gov.uk::85f52035-5629-47bc-8fd5-b1cc61e5a911" providerId="AD"/>
  <p188:author id="{02DF3FCF-DA97-E8E9-14E2-B594CE9E22DE}" name="OFFORD, Paul" initials="PO" userId="S::Paul.OFFORD@EDUCATION.GOV.UK::f889b76e-d5cb-48b4-a0d9-8ce1302c19a8" providerId="AD"/>
  <p188:author id="{C4FE21E4-AD3A-1463-6465-972DC0337440}" name="ALLEN, Lara" initials="LA" userId="S::Lara.ALLEN@EDUCATION.GOV.UK::3c2ca5fd-1af8-40ef-b64b-0c84906f202b" providerId="AD"/>
  <p188:author id="{6866B2E4-6E46-C353-9C58-7E3EBEC8ED7B}" name="STEWART, Niel" initials="NS" userId="S::Niel.STEWART@EDUCATION.GOV.UK::25daf27f-11d0-4b8f-bc88-017a84f4554d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B9CAF"/>
    <a:srgbClr val="E2E6EB"/>
    <a:srgbClr val="C5CDD7"/>
    <a:srgbClr val="00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  <p:ext uri="{1BD7E111-0CB8-44D6-8891-C1BB2F81B7CC}">
      <p1710:readonlyRecommended xmlns:p1710="http://schemas.microsoft.com/office/powerpoint/2017/10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9679988-5657-44B9-BA32-6FC3EBED1875}" v="5" dt="2025-06-19T18:37:55.930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–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94673"/>
  </p:normalViewPr>
  <p:slideViewPr>
    <p:cSldViewPr snapToGrid="0">
      <p:cViewPr varScale="1">
        <p:scale>
          <a:sx n="115" d="100"/>
          <a:sy n="115" d="100"/>
        </p:scale>
        <p:origin x="1016" y="2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handoutMaster" Target="handoutMasters/handoutMaster1.xml"/><Relationship Id="rId18" Type="http://schemas.microsoft.com/office/2015/10/relationships/revisionInfo" Target="revisionInfo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microsoft.com/office/2018/10/relationships/authors" Target="author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2E7D45E-7FF7-433F-871A-57035D3ADD6D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E740D53E-9D69-478C-AB98-0A6259A8AF3D}">
      <dgm:prSet phldrT="[Text]" custT="1"/>
      <dgm:spPr>
        <a:solidFill>
          <a:srgbClr val="8B9CAF"/>
        </a:solidFill>
        <a:ln>
          <a:solidFill>
            <a:schemeClr val="bg1"/>
          </a:solidFill>
        </a:ln>
      </dgm:spPr>
      <dgm:t>
        <a:bodyPr/>
        <a:lstStyle/>
        <a:p>
          <a:r>
            <a:rPr lang="en-GB" sz="2400" b="1">
              <a:solidFill>
                <a:schemeClr val="tx1"/>
              </a:solidFill>
            </a:rPr>
            <a:t>Understand</a:t>
          </a:r>
        </a:p>
      </dgm:t>
    </dgm:pt>
    <dgm:pt modelId="{B91DDD68-327F-4B4E-A247-B106717803EF}" type="parTrans" cxnId="{15D8ED0B-E8EF-4E33-837A-FFE3C989D2B6}">
      <dgm:prSet/>
      <dgm:spPr/>
      <dgm:t>
        <a:bodyPr/>
        <a:lstStyle/>
        <a:p>
          <a:endParaRPr lang="en-GB"/>
        </a:p>
      </dgm:t>
    </dgm:pt>
    <dgm:pt modelId="{B1947308-F39A-4D9C-8884-D6B52967FB67}" type="sibTrans" cxnId="{15D8ED0B-E8EF-4E33-837A-FFE3C989D2B6}">
      <dgm:prSet/>
      <dgm:spPr/>
      <dgm:t>
        <a:bodyPr/>
        <a:lstStyle/>
        <a:p>
          <a:endParaRPr lang="en-GB"/>
        </a:p>
      </dgm:t>
    </dgm:pt>
    <dgm:pt modelId="{43F0FD77-BDE6-4D01-B5B7-59485FB795BA}">
      <dgm:prSet phldrT="[Text]" custT="1"/>
      <dgm:spPr>
        <a:solidFill>
          <a:schemeClr val="accent5">
            <a:lumMod val="75000"/>
            <a:alpha val="90000"/>
          </a:schemeClr>
        </a:solidFill>
      </dgm:spPr>
      <dgm:t>
        <a:bodyPr/>
        <a:lstStyle/>
        <a:p>
          <a:pPr>
            <a:lnSpc>
              <a:spcPct val="100000"/>
            </a:lnSpc>
            <a:buFont typeface="Arial" panose="020B0604020202020204" pitchFamily="34" charset="0"/>
            <a:buChar char="•"/>
          </a:pPr>
          <a:r>
            <a:rPr lang="en-AU" sz="1600" b="1">
              <a:solidFill>
                <a:schemeClr val="bg1">
                  <a:lumMod val="95000"/>
                </a:schemeClr>
              </a:solidFill>
            </a:rPr>
            <a:t>We are data-driven</a:t>
          </a:r>
          <a:r>
            <a:rPr lang="en-AU" sz="1600">
              <a:solidFill>
                <a:schemeClr val="bg1">
                  <a:lumMod val="95000"/>
                </a:schemeClr>
              </a:solidFill>
            </a:rPr>
            <a:t>. We will be the single authoritative voice on current and future skills needs allowing Government to make informed decisions.</a:t>
          </a:r>
          <a:endParaRPr lang="en-GB" sz="1600">
            <a:solidFill>
              <a:schemeClr val="bg1">
                <a:lumMod val="95000"/>
              </a:schemeClr>
            </a:solidFill>
          </a:endParaRPr>
        </a:p>
      </dgm:t>
    </dgm:pt>
    <dgm:pt modelId="{E8CAAD1B-7BB7-42A0-874A-69802056869B}" type="parTrans" cxnId="{6A085871-8B1F-4FB5-8D1A-62BA7F7157E8}">
      <dgm:prSet/>
      <dgm:spPr/>
      <dgm:t>
        <a:bodyPr/>
        <a:lstStyle/>
        <a:p>
          <a:endParaRPr lang="en-GB"/>
        </a:p>
      </dgm:t>
    </dgm:pt>
    <dgm:pt modelId="{FE76E741-1984-47F3-B0DC-701E43A52BC8}" type="sibTrans" cxnId="{6A085871-8B1F-4FB5-8D1A-62BA7F7157E8}">
      <dgm:prSet/>
      <dgm:spPr/>
      <dgm:t>
        <a:bodyPr/>
        <a:lstStyle/>
        <a:p>
          <a:endParaRPr lang="en-GB"/>
        </a:p>
      </dgm:t>
    </dgm:pt>
    <dgm:pt modelId="{E2C12520-F402-44B4-AD7A-0F05CF41EE54}">
      <dgm:prSet phldrT="[Text]" custT="1"/>
      <dgm:spPr>
        <a:solidFill>
          <a:srgbClr val="C5CDD7"/>
        </a:solidFill>
      </dgm:spPr>
      <dgm:t>
        <a:bodyPr/>
        <a:lstStyle/>
        <a:p>
          <a:r>
            <a:rPr lang="en-GB" sz="2400" b="1">
              <a:solidFill>
                <a:schemeClr val="tx1"/>
              </a:solidFill>
            </a:rPr>
            <a:t>Simplify</a:t>
          </a:r>
        </a:p>
      </dgm:t>
    </dgm:pt>
    <dgm:pt modelId="{F81A950B-B2E4-4CB7-948B-0AFFEAE4420B}" type="parTrans" cxnId="{358EF9B1-F76E-420A-859F-01FBAA705D22}">
      <dgm:prSet/>
      <dgm:spPr/>
      <dgm:t>
        <a:bodyPr/>
        <a:lstStyle/>
        <a:p>
          <a:endParaRPr lang="en-GB"/>
        </a:p>
      </dgm:t>
    </dgm:pt>
    <dgm:pt modelId="{BCD4AF94-E3E0-42E6-8593-F62609E3543E}" type="sibTrans" cxnId="{358EF9B1-F76E-420A-859F-01FBAA705D22}">
      <dgm:prSet/>
      <dgm:spPr/>
      <dgm:t>
        <a:bodyPr/>
        <a:lstStyle/>
        <a:p>
          <a:endParaRPr lang="en-GB"/>
        </a:p>
      </dgm:t>
    </dgm:pt>
    <dgm:pt modelId="{019777A0-1751-4983-B458-33C490566007}">
      <dgm:prSet phldrT="[Text]" custT="1"/>
      <dgm:spPr>
        <a:solidFill>
          <a:schemeClr val="accent5">
            <a:lumMod val="75000"/>
            <a:alpha val="90000"/>
          </a:schemeClr>
        </a:solidFill>
      </dgm:spPr>
      <dgm:t>
        <a:bodyPr/>
        <a:lstStyle/>
        <a:p>
          <a:pPr>
            <a:lnSpc>
              <a:spcPct val="100000"/>
            </a:lnSpc>
            <a:buFont typeface="Arial" panose="020B0604020202020204" pitchFamily="34" charset="0"/>
            <a:buChar char="•"/>
          </a:pPr>
          <a:r>
            <a:rPr lang="en-GB" sz="1600" b="1">
              <a:solidFill>
                <a:schemeClr val="bg1">
                  <a:lumMod val="95000"/>
                </a:schemeClr>
              </a:solidFill>
            </a:rPr>
            <a:t>The skills system is complex and fragmented</a:t>
          </a:r>
          <a:r>
            <a:rPr lang="en-GB" sz="1600">
              <a:solidFill>
                <a:schemeClr val="bg1">
                  <a:lumMod val="95000"/>
                </a:schemeClr>
              </a:solidFill>
            </a:rPr>
            <a:t>. Simplifying the system will help employers recruit and train the skilled workforce they need and ensure young people and adult learners access the right education and training. </a:t>
          </a:r>
        </a:p>
      </dgm:t>
    </dgm:pt>
    <dgm:pt modelId="{12A63371-1593-4EFD-9B89-47822F0FFABC}" type="parTrans" cxnId="{21B22220-1796-42E1-B5AC-7A5D0D3EE765}">
      <dgm:prSet/>
      <dgm:spPr/>
      <dgm:t>
        <a:bodyPr/>
        <a:lstStyle/>
        <a:p>
          <a:endParaRPr lang="en-GB"/>
        </a:p>
      </dgm:t>
    </dgm:pt>
    <dgm:pt modelId="{32F301D6-1FC7-4AAA-BD68-0BD9F5D47E27}" type="sibTrans" cxnId="{21B22220-1796-42E1-B5AC-7A5D0D3EE765}">
      <dgm:prSet/>
      <dgm:spPr/>
      <dgm:t>
        <a:bodyPr/>
        <a:lstStyle/>
        <a:p>
          <a:endParaRPr lang="en-GB"/>
        </a:p>
      </dgm:t>
    </dgm:pt>
    <dgm:pt modelId="{5AAFC13C-04C9-4D0C-BF5C-D35599AF7332}">
      <dgm:prSet phldrT="[Text]" custT="1"/>
      <dgm:spPr>
        <a:solidFill>
          <a:srgbClr val="E2E6EB"/>
        </a:solidFill>
      </dgm:spPr>
      <dgm:t>
        <a:bodyPr/>
        <a:lstStyle/>
        <a:p>
          <a:r>
            <a:rPr lang="en-GB" sz="2400" b="1">
              <a:solidFill>
                <a:schemeClr val="tx1"/>
              </a:solidFill>
            </a:rPr>
            <a:t>Mobilise</a:t>
          </a:r>
        </a:p>
      </dgm:t>
    </dgm:pt>
    <dgm:pt modelId="{9020DFFC-AC09-492C-BB6F-BA0C3E1D5440}" type="parTrans" cxnId="{67176CE6-23B8-407F-A9DB-83425E0A2E89}">
      <dgm:prSet/>
      <dgm:spPr/>
      <dgm:t>
        <a:bodyPr/>
        <a:lstStyle/>
        <a:p>
          <a:endParaRPr lang="en-GB"/>
        </a:p>
      </dgm:t>
    </dgm:pt>
    <dgm:pt modelId="{20F71E08-3BB5-4363-A2B4-A56E9FEB456F}" type="sibTrans" cxnId="{67176CE6-23B8-407F-A9DB-83425E0A2E89}">
      <dgm:prSet/>
      <dgm:spPr/>
      <dgm:t>
        <a:bodyPr/>
        <a:lstStyle/>
        <a:p>
          <a:endParaRPr lang="en-GB"/>
        </a:p>
      </dgm:t>
    </dgm:pt>
    <dgm:pt modelId="{C40417C2-E799-4243-B903-C2B84F6988AD}">
      <dgm:prSet phldrT="[Text]" custT="1"/>
      <dgm:spPr>
        <a:solidFill>
          <a:schemeClr val="accent5">
            <a:lumMod val="75000"/>
            <a:alpha val="90000"/>
          </a:schemeClr>
        </a:solidFill>
      </dgm:spPr>
      <dgm:t>
        <a:bodyPr/>
        <a:lstStyle/>
        <a:p>
          <a:pPr>
            <a:lnSpc>
              <a:spcPct val="100000"/>
            </a:lnSpc>
            <a:buFont typeface="Arial" panose="020B0604020202020204" pitchFamily="34" charset="0"/>
            <a:buChar char="•"/>
          </a:pPr>
          <a:r>
            <a:rPr lang="en-AU" sz="1600" b="1">
              <a:solidFill>
                <a:schemeClr val="bg1">
                  <a:lumMod val="95000"/>
                </a:schemeClr>
              </a:solidFill>
            </a:rPr>
            <a:t>Skills England will drive action </a:t>
          </a:r>
          <a:r>
            <a:rPr lang="en-AU" sz="1600">
              <a:solidFill>
                <a:schemeClr val="bg1">
                  <a:lumMod val="95000"/>
                </a:schemeClr>
              </a:solidFill>
            </a:rPr>
            <a:t>across government to improve the skills offer and improve employers’ access to skilled domestic workers. The core of our vision is to co-create solutions with employers and other partners – nationally, in key sectors, and across regions. </a:t>
          </a:r>
          <a:endParaRPr lang="en-GB" sz="1600">
            <a:solidFill>
              <a:schemeClr val="bg1">
                <a:lumMod val="95000"/>
              </a:schemeClr>
            </a:solidFill>
          </a:endParaRPr>
        </a:p>
      </dgm:t>
      <dgm:extLst>
        <a:ext uri="{E40237B7-FDA0-4F09-8148-C483321AD2D9}">
          <dgm14:cNvPr xmlns:dgm14="http://schemas.microsoft.com/office/drawing/2010/diagram" id="0" name="" descr="Details of the approach Skills England will take to meet its objectives"/>
        </a:ext>
      </dgm:extLst>
    </dgm:pt>
    <dgm:pt modelId="{77F5C091-6E21-4CC3-9690-3C2CDF29CA11}" type="parTrans" cxnId="{411C5977-6F4E-4021-A850-F58112BE56DD}">
      <dgm:prSet/>
      <dgm:spPr/>
      <dgm:t>
        <a:bodyPr/>
        <a:lstStyle/>
        <a:p>
          <a:endParaRPr lang="en-GB"/>
        </a:p>
      </dgm:t>
    </dgm:pt>
    <dgm:pt modelId="{1910241D-6B1E-4F10-A49B-923405B4AD8F}" type="sibTrans" cxnId="{411C5977-6F4E-4021-A850-F58112BE56DD}">
      <dgm:prSet/>
      <dgm:spPr/>
      <dgm:t>
        <a:bodyPr/>
        <a:lstStyle/>
        <a:p>
          <a:endParaRPr lang="en-GB"/>
        </a:p>
      </dgm:t>
    </dgm:pt>
    <dgm:pt modelId="{EE4C51BD-6C4F-4F5B-8881-B1500E850C7C}">
      <dgm:prSet phldrT="[Text]" custT="1"/>
      <dgm:spPr>
        <a:solidFill>
          <a:schemeClr val="accent5">
            <a:lumMod val="75000"/>
            <a:alpha val="90000"/>
          </a:schemeClr>
        </a:solidFill>
      </dgm:spPr>
      <dgm:t>
        <a:bodyPr/>
        <a:lstStyle/>
        <a:p>
          <a:pPr>
            <a:lnSpc>
              <a:spcPct val="100000"/>
            </a:lnSpc>
            <a:buFont typeface="Arial" panose="020B0604020202020204" pitchFamily="34" charset="0"/>
            <a:buChar char="•"/>
          </a:pPr>
          <a:r>
            <a:rPr lang="en-GB" sz="1600" b="1">
              <a:solidFill>
                <a:schemeClr val="bg1">
                  <a:lumMod val="95000"/>
                </a:schemeClr>
              </a:solidFill>
            </a:rPr>
            <a:t>We will use this data to find the right solutions</a:t>
          </a:r>
          <a:r>
            <a:rPr lang="en-GB" sz="1600">
              <a:solidFill>
                <a:schemeClr val="bg1">
                  <a:lumMod val="95000"/>
                </a:schemeClr>
              </a:solidFill>
            </a:rPr>
            <a:t> at a national and regional level to improve the training available to young people and adults. </a:t>
          </a:r>
          <a:r>
            <a:rPr lang="en-AU" sz="1600">
              <a:solidFill>
                <a:schemeClr val="bg1">
                  <a:lumMod val="95000"/>
                </a:schemeClr>
              </a:solidFill>
            </a:rPr>
            <a:t>We will co-create training products with employers and others to meet economic need</a:t>
          </a:r>
          <a:r>
            <a:rPr lang="en-GB" sz="1600">
              <a:solidFill>
                <a:schemeClr val="bg1">
                  <a:lumMod val="95000"/>
                </a:schemeClr>
              </a:solidFill>
            </a:rPr>
            <a:t>. </a:t>
          </a:r>
        </a:p>
      </dgm:t>
    </dgm:pt>
    <dgm:pt modelId="{1B6BAB74-4421-453E-8876-EC12131C8DA8}" type="parTrans" cxnId="{CA620BD7-2D81-41EF-9722-92F7EF004318}">
      <dgm:prSet/>
      <dgm:spPr/>
      <dgm:t>
        <a:bodyPr/>
        <a:lstStyle/>
        <a:p>
          <a:endParaRPr lang="en-GB"/>
        </a:p>
      </dgm:t>
    </dgm:pt>
    <dgm:pt modelId="{E7692486-8086-411B-95DB-21DDD639E55D}" type="sibTrans" cxnId="{CA620BD7-2D81-41EF-9722-92F7EF004318}">
      <dgm:prSet/>
      <dgm:spPr/>
      <dgm:t>
        <a:bodyPr/>
        <a:lstStyle/>
        <a:p>
          <a:endParaRPr lang="en-GB"/>
        </a:p>
      </dgm:t>
    </dgm:pt>
    <dgm:pt modelId="{5032854A-D47A-4E16-A969-2B9EC7764DEA}" type="pres">
      <dgm:prSet presAssocID="{22E7D45E-7FF7-433F-871A-57035D3ADD6D}" presName="Name0" presStyleCnt="0">
        <dgm:presLayoutVars>
          <dgm:dir/>
          <dgm:animLvl val="lvl"/>
          <dgm:resizeHandles val="exact"/>
        </dgm:presLayoutVars>
      </dgm:prSet>
      <dgm:spPr/>
    </dgm:pt>
    <dgm:pt modelId="{9D676C5A-08C4-435C-B426-BEAAA9E9638E}" type="pres">
      <dgm:prSet presAssocID="{E740D53E-9D69-478C-AB98-0A6259A8AF3D}" presName="linNode" presStyleCnt="0"/>
      <dgm:spPr/>
    </dgm:pt>
    <dgm:pt modelId="{5FB162C1-832A-4FD2-941D-150898984ECB}" type="pres">
      <dgm:prSet presAssocID="{E740D53E-9D69-478C-AB98-0A6259A8AF3D}" presName="parentText" presStyleLbl="node1" presStyleIdx="0" presStyleCnt="3" custScaleX="54736" custScaleY="93236" custLinFactNeighborX="108" custLinFactNeighborY="-71">
        <dgm:presLayoutVars>
          <dgm:chMax val="1"/>
          <dgm:bulletEnabled val="1"/>
        </dgm:presLayoutVars>
      </dgm:prSet>
      <dgm:spPr/>
    </dgm:pt>
    <dgm:pt modelId="{B2C5A82D-7A92-4BB8-86AC-EF3ED805AA1A}" type="pres">
      <dgm:prSet presAssocID="{E740D53E-9D69-478C-AB98-0A6259A8AF3D}" presName="descendantText" presStyleLbl="alignAccFollowNode1" presStyleIdx="0" presStyleCnt="3" custScaleX="119331" custLinFactNeighborX="-626" custLinFactNeighborY="1895">
        <dgm:presLayoutVars>
          <dgm:bulletEnabled val="1"/>
        </dgm:presLayoutVars>
      </dgm:prSet>
      <dgm:spPr/>
    </dgm:pt>
    <dgm:pt modelId="{311C15FE-FB29-4130-8474-B8E5F8084A93}" type="pres">
      <dgm:prSet presAssocID="{B1947308-F39A-4D9C-8884-D6B52967FB67}" presName="sp" presStyleCnt="0"/>
      <dgm:spPr/>
    </dgm:pt>
    <dgm:pt modelId="{413F6AA3-E8B6-4A62-AA93-759DEBD8A2E7}" type="pres">
      <dgm:prSet presAssocID="{E2C12520-F402-44B4-AD7A-0F05CF41EE54}" presName="linNode" presStyleCnt="0"/>
      <dgm:spPr/>
    </dgm:pt>
    <dgm:pt modelId="{2E3494B5-1611-44B8-AC76-24DFB55F0121}" type="pres">
      <dgm:prSet presAssocID="{E2C12520-F402-44B4-AD7A-0F05CF41EE54}" presName="parentText" presStyleLbl="node1" presStyleIdx="1" presStyleCnt="3" custScaleX="55109" custScaleY="90164" custLinFactNeighborX="-210" custLinFactNeighborY="746">
        <dgm:presLayoutVars>
          <dgm:chMax val="1"/>
          <dgm:bulletEnabled val="1"/>
        </dgm:presLayoutVars>
      </dgm:prSet>
      <dgm:spPr/>
    </dgm:pt>
    <dgm:pt modelId="{ED4798FB-7BED-496E-ABD9-9A701CA8F722}" type="pres">
      <dgm:prSet presAssocID="{E2C12520-F402-44B4-AD7A-0F05CF41EE54}" presName="descendantText" presStyleLbl="alignAccFollowNode1" presStyleIdx="1" presStyleCnt="3" custScaleX="120016" custLinFactNeighborX="-3662" custLinFactNeighborY="1895">
        <dgm:presLayoutVars>
          <dgm:bulletEnabled val="1"/>
        </dgm:presLayoutVars>
      </dgm:prSet>
      <dgm:spPr/>
    </dgm:pt>
    <dgm:pt modelId="{78C35EAA-010F-485D-BE11-4AC0A119F464}" type="pres">
      <dgm:prSet presAssocID="{BCD4AF94-E3E0-42E6-8593-F62609E3543E}" presName="sp" presStyleCnt="0"/>
      <dgm:spPr/>
    </dgm:pt>
    <dgm:pt modelId="{CF1940A7-A653-4A86-8626-9829170C070D}" type="pres">
      <dgm:prSet presAssocID="{5AAFC13C-04C9-4D0C-BF5C-D35599AF7332}" presName="linNode" presStyleCnt="0"/>
      <dgm:spPr/>
    </dgm:pt>
    <dgm:pt modelId="{92E825DA-0EB8-462F-8797-E9F3176061FE}" type="pres">
      <dgm:prSet presAssocID="{5AAFC13C-04C9-4D0C-BF5C-D35599AF7332}" presName="parentText" presStyleLbl="node1" presStyleIdx="2" presStyleCnt="3" custScaleX="55109" custScaleY="85858">
        <dgm:presLayoutVars>
          <dgm:chMax val="1"/>
          <dgm:bulletEnabled val="1"/>
        </dgm:presLayoutVars>
      </dgm:prSet>
      <dgm:spPr/>
    </dgm:pt>
    <dgm:pt modelId="{FAF4CE94-E3C7-4D41-B962-69FF42FC90A5}" type="pres">
      <dgm:prSet presAssocID="{5AAFC13C-04C9-4D0C-BF5C-D35599AF7332}" presName="descendantText" presStyleLbl="alignAccFollowNode1" presStyleIdx="2" presStyleCnt="3" custScaleX="120490" custLinFactNeighborX="-2119" custLinFactNeighborY="433">
        <dgm:presLayoutVars>
          <dgm:bulletEnabled val="1"/>
        </dgm:presLayoutVars>
      </dgm:prSet>
      <dgm:spPr/>
    </dgm:pt>
  </dgm:ptLst>
  <dgm:cxnLst>
    <dgm:cxn modelId="{89F52D0A-A96B-4D82-9FED-68E404D60726}" type="presOf" srcId="{E740D53E-9D69-478C-AB98-0A6259A8AF3D}" destId="{5FB162C1-832A-4FD2-941D-150898984ECB}" srcOrd="0" destOrd="0" presId="urn:microsoft.com/office/officeart/2005/8/layout/vList5"/>
    <dgm:cxn modelId="{15D8ED0B-E8EF-4E33-837A-FFE3C989D2B6}" srcId="{22E7D45E-7FF7-433F-871A-57035D3ADD6D}" destId="{E740D53E-9D69-478C-AB98-0A6259A8AF3D}" srcOrd="0" destOrd="0" parTransId="{B91DDD68-327F-4B4E-A247-B106717803EF}" sibTransId="{B1947308-F39A-4D9C-8884-D6B52967FB67}"/>
    <dgm:cxn modelId="{21B22220-1796-42E1-B5AC-7A5D0D3EE765}" srcId="{E2C12520-F402-44B4-AD7A-0F05CF41EE54}" destId="{019777A0-1751-4983-B458-33C490566007}" srcOrd="0" destOrd="0" parTransId="{12A63371-1593-4EFD-9B89-47822F0FFABC}" sibTransId="{32F301D6-1FC7-4AAA-BD68-0BD9F5D47E27}"/>
    <dgm:cxn modelId="{7A690823-12CF-49C3-A982-1619AA1F0E59}" type="presOf" srcId="{43F0FD77-BDE6-4D01-B5B7-59485FB795BA}" destId="{B2C5A82D-7A92-4BB8-86AC-EF3ED805AA1A}" srcOrd="0" destOrd="0" presId="urn:microsoft.com/office/officeart/2005/8/layout/vList5"/>
    <dgm:cxn modelId="{D4485B45-4F99-4144-BDDC-6C82DB15CBA5}" type="presOf" srcId="{22E7D45E-7FF7-433F-871A-57035D3ADD6D}" destId="{5032854A-D47A-4E16-A969-2B9EC7764DEA}" srcOrd="0" destOrd="0" presId="urn:microsoft.com/office/officeart/2005/8/layout/vList5"/>
    <dgm:cxn modelId="{BBA4596A-365A-4037-B2E3-1ACAFE960501}" type="presOf" srcId="{EE4C51BD-6C4F-4F5B-8881-B1500E850C7C}" destId="{B2C5A82D-7A92-4BB8-86AC-EF3ED805AA1A}" srcOrd="0" destOrd="1" presId="urn:microsoft.com/office/officeart/2005/8/layout/vList5"/>
    <dgm:cxn modelId="{06D0ED70-27C7-4DE1-AD80-426E79F37448}" type="presOf" srcId="{5AAFC13C-04C9-4D0C-BF5C-D35599AF7332}" destId="{92E825DA-0EB8-462F-8797-E9F3176061FE}" srcOrd="0" destOrd="0" presId="urn:microsoft.com/office/officeart/2005/8/layout/vList5"/>
    <dgm:cxn modelId="{6A085871-8B1F-4FB5-8D1A-62BA7F7157E8}" srcId="{E740D53E-9D69-478C-AB98-0A6259A8AF3D}" destId="{43F0FD77-BDE6-4D01-B5B7-59485FB795BA}" srcOrd="0" destOrd="0" parTransId="{E8CAAD1B-7BB7-42A0-874A-69802056869B}" sibTransId="{FE76E741-1984-47F3-B0DC-701E43A52BC8}"/>
    <dgm:cxn modelId="{DFC82872-06C4-4FD1-9F89-8DE02CA44319}" type="presOf" srcId="{019777A0-1751-4983-B458-33C490566007}" destId="{ED4798FB-7BED-496E-ABD9-9A701CA8F722}" srcOrd="0" destOrd="0" presId="urn:microsoft.com/office/officeart/2005/8/layout/vList5"/>
    <dgm:cxn modelId="{6C67AF72-482C-4E5D-9979-15F2D18CB4F2}" type="presOf" srcId="{C40417C2-E799-4243-B903-C2B84F6988AD}" destId="{FAF4CE94-E3C7-4D41-B962-69FF42FC90A5}" srcOrd="0" destOrd="0" presId="urn:microsoft.com/office/officeart/2005/8/layout/vList5"/>
    <dgm:cxn modelId="{411C5977-6F4E-4021-A850-F58112BE56DD}" srcId="{5AAFC13C-04C9-4D0C-BF5C-D35599AF7332}" destId="{C40417C2-E799-4243-B903-C2B84F6988AD}" srcOrd="0" destOrd="0" parTransId="{77F5C091-6E21-4CC3-9690-3C2CDF29CA11}" sibTransId="{1910241D-6B1E-4F10-A49B-923405B4AD8F}"/>
    <dgm:cxn modelId="{CC297196-970B-49DB-B38A-B373C4007338}" type="presOf" srcId="{E2C12520-F402-44B4-AD7A-0F05CF41EE54}" destId="{2E3494B5-1611-44B8-AC76-24DFB55F0121}" srcOrd="0" destOrd="0" presId="urn:microsoft.com/office/officeart/2005/8/layout/vList5"/>
    <dgm:cxn modelId="{358EF9B1-F76E-420A-859F-01FBAA705D22}" srcId="{22E7D45E-7FF7-433F-871A-57035D3ADD6D}" destId="{E2C12520-F402-44B4-AD7A-0F05CF41EE54}" srcOrd="1" destOrd="0" parTransId="{F81A950B-B2E4-4CB7-948B-0AFFEAE4420B}" sibTransId="{BCD4AF94-E3E0-42E6-8593-F62609E3543E}"/>
    <dgm:cxn modelId="{CA620BD7-2D81-41EF-9722-92F7EF004318}" srcId="{E740D53E-9D69-478C-AB98-0A6259A8AF3D}" destId="{EE4C51BD-6C4F-4F5B-8881-B1500E850C7C}" srcOrd="1" destOrd="0" parTransId="{1B6BAB74-4421-453E-8876-EC12131C8DA8}" sibTransId="{E7692486-8086-411B-95DB-21DDD639E55D}"/>
    <dgm:cxn modelId="{67176CE6-23B8-407F-A9DB-83425E0A2E89}" srcId="{22E7D45E-7FF7-433F-871A-57035D3ADD6D}" destId="{5AAFC13C-04C9-4D0C-BF5C-D35599AF7332}" srcOrd="2" destOrd="0" parTransId="{9020DFFC-AC09-492C-BB6F-BA0C3E1D5440}" sibTransId="{20F71E08-3BB5-4363-A2B4-A56E9FEB456F}"/>
    <dgm:cxn modelId="{B8065EE1-88FB-4EB9-B62C-D836F6DCCDFE}" type="presParOf" srcId="{5032854A-D47A-4E16-A969-2B9EC7764DEA}" destId="{9D676C5A-08C4-435C-B426-BEAAA9E9638E}" srcOrd="0" destOrd="0" presId="urn:microsoft.com/office/officeart/2005/8/layout/vList5"/>
    <dgm:cxn modelId="{BEE10942-2B8F-4D5C-B2AC-7B6A9DFE2F0F}" type="presParOf" srcId="{9D676C5A-08C4-435C-B426-BEAAA9E9638E}" destId="{5FB162C1-832A-4FD2-941D-150898984ECB}" srcOrd="0" destOrd="0" presId="urn:microsoft.com/office/officeart/2005/8/layout/vList5"/>
    <dgm:cxn modelId="{518549CB-4051-4FC5-9E74-2C5F9A25AD07}" type="presParOf" srcId="{9D676C5A-08C4-435C-B426-BEAAA9E9638E}" destId="{B2C5A82D-7A92-4BB8-86AC-EF3ED805AA1A}" srcOrd="1" destOrd="0" presId="urn:microsoft.com/office/officeart/2005/8/layout/vList5"/>
    <dgm:cxn modelId="{FA110231-A1CF-4858-A719-C25577955A63}" type="presParOf" srcId="{5032854A-D47A-4E16-A969-2B9EC7764DEA}" destId="{311C15FE-FB29-4130-8474-B8E5F8084A93}" srcOrd="1" destOrd="0" presId="urn:microsoft.com/office/officeart/2005/8/layout/vList5"/>
    <dgm:cxn modelId="{F4C12A45-FE2D-4276-A203-E8FF236081DD}" type="presParOf" srcId="{5032854A-D47A-4E16-A969-2B9EC7764DEA}" destId="{413F6AA3-E8B6-4A62-AA93-759DEBD8A2E7}" srcOrd="2" destOrd="0" presId="urn:microsoft.com/office/officeart/2005/8/layout/vList5"/>
    <dgm:cxn modelId="{6D997787-1AF1-427C-9B87-514460A08057}" type="presParOf" srcId="{413F6AA3-E8B6-4A62-AA93-759DEBD8A2E7}" destId="{2E3494B5-1611-44B8-AC76-24DFB55F0121}" srcOrd="0" destOrd="0" presId="urn:microsoft.com/office/officeart/2005/8/layout/vList5"/>
    <dgm:cxn modelId="{153CB633-BA29-4E89-A9CB-3BD5DA3878C6}" type="presParOf" srcId="{413F6AA3-E8B6-4A62-AA93-759DEBD8A2E7}" destId="{ED4798FB-7BED-496E-ABD9-9A701CA8F722}" srcOrd="1" destOrd="0" presId="urn:microsoft.com/office/officeart/2005/8/layout/vList5"/>
    <dgm:cxn modelId="{38CCF319-9245-4AE2-A19F-82496EC3D784}" type="presParOf" srcId="{5032854A-D47A-4E16-A969-2B9EC7764DEA}" destId="{78C35EAA-010F-485D-BE11-4AC0A119F464}" srcOrd="3" destOrd="0" presId="urn:microsoft.com/office/officeart/2005/8/layout/vList5"/>
    <dgm:cxn modelId="{F2FBC0E7-41D5-486F-BC8C-152F2FF50977}" type="presParOf" srcId="{5032854A-D47A-4E16-A969-2B9EC7764DEA}" destId="{CF1940A7-A653-4A86-8626-9829170C070D}" srcOrd="4" destOrd="0" presId="urn:microsoft.com/office/officeart/2005/8/layout/vList5"/>
    <dgm:cxn modelId="{05DCEFFF-8D59-4D35-A452-880640A497CB}" type="presParOf" srcId="{CF1940A7-A653-4A86-8626-9829170C070D}" destId="{92E825DA-0EB8-462F-8797-E9F3176061FE}" srcOrd="0" destOrd="0" presId="urn:microsoft.com/office/officeart/2005/8/layout/vList5"/>
    <dgm:cxn modelId="{0D5BEBD1-B378-4700-BF0C-0653A315034B}" type="presParOf" srcId="{CF1940A7-A653-4A86-8626-9829170C070D}" destId="{FAF4CE94-E3C7-4D41-B962-69FF42FC90A5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2C5A82D-7A92-4BB8-86AC-EF3ED805AA1A}">
      <dsp:nvSpPr>
        <dsp:cNvPr id="0" name=""/>
        <dsp:cNvSpPr/>
      </dsp:nvSpPr>
      <dsp:spPr>
        <a:xfrm rot="5400000">
          <a:off x="5616925" y="-3187726"/>
          <a:ext cx="1557368" cy="8252271"/>
        </a:xfrm>
        <a:prstGeom prst="round2SameRect">
          <a:avLst/>
        </a:prstGeom>
        <a:solidFill>
          <a:schemeClr val="accent5">
            <a:lumMod val="75000"/>
            <a:alpha val="9000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711200">
            <a:lnSpc>
              <a:spcPct val="10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"/>
          </a:pPr>
          <a:r>
            <a:rPr lang="en-AU" sz="1600" b="1" kern="1200">
              <a:solidFill>
                <a:schemeClr val="bg1">
                  <a:lumMod val="95000"/>
                </a:schemeClr>
              </a:solidFill>
            </a:rPr>
            <a:t>We are data-driven</a:t>
          </a:r>
          <a:r>
            <a:rPr lang="en-AU" sz="1600" kern="1200">
              <a:solidFill>
                <a:schemeClr val="bg1">
                  <a:lumMod val="95000"/>
                </a:schemeClr>
              </a:solidFill>
            </a:rPr>
            <a:t>. We will be the single authoritative voice on current and future skills needs allowing Government to make informed decisions.</a:t>
          </a:r>
          <a:endParaRPr lang="en-GB" sz="1600" kern="1200">
            <a:solidFill>
              <a:schemeClr val="bg1">
                <a:lumMod val="95000"/>
              </a:schemeClr>
            </a:solidFill>
          </a:endParaRPr>
        </a:p>
        <a:p>
          <a:pPr marL="171450" lvl="1" indent="-171450" algn="l" defTabSz="711200">
            <a:lnSpc>
              <a:spcPct val="10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"/>
          </a:pPr>
          <a:r>
            <a:rPr lang="en-GB" sz="1600" b="1" kern="1200">
              <a:solidFill>
                <a:schemeClr val="bg1">
                  <a:lumMod val="95000"/>
                </a:schemeClr>
              </a:solidFill>
            </a:rPr>
            <a:t>We will use this data to find the right solutions</a:t>
          </a:r>
          <a:r>
            <a:rPr lang="en-GB" sz="1600" kern="1200">
              <a:solidFill>
                <a:schemeClr val="bg1">
                  <a:lumMod val="95000"/>
                </a:schemeClr>
              </a:solidFill>
            </a:rPr>
            <a:t> at a national and regional level to improve the training available to young people and adults. </a:t>
          </a:r>
          <a:r>
            <a:rPr lang="en-AU" sz="1600" kern="1200">
              <a:solidFill>
                <a:schemeClr val="bg1">
                  <a:lumMod val="95000"/>
                </a:schemeClr>
              </a:solidFill>
            </a:rPr>
            <a:t>We will co-create training products with employers and others to meet economic need</a:t>
          </a:r>
          <a:r>
            <a:rPr lang="en-GB" sz="1600" kern="1200">
              <a:solidFill>
                <a:schemeClr val="bg1">
                  <a:lumMod val="95000"/>
                </a:schemeClr>
              </a:solidFill>
            </a:rPr>
            <a:t>. </a:t>
          </a:r>
        </a:p>
      </dsp:txBody>
      <dsp:txXfrm rot="-5400000">
        <a:off x="2269474" y="235749"/>
        <a:ext cx="8176247" cy="1405320"/>
      </dsp:txXfrm>
    </dsp:sp>
    <dsp:sp modelId="{5FB162C1-832A-4FD2-941D-150898984ECB}">
      <dsp:nvSpPr>
        <dsp:cNvPr id="0" name=""/>
        <dsp:cNvSpPr/>
      </dsp:nvSpPr>
      <dsp:spPr>
        <a:xfrm>
          <a:off x="172097" y="0"/>
          <a:ext cx="2129196" cy="1815035"/>
        </a:xfrm>
        <a:prstGeom prst="roundRect">
          <a:avLst/>
        </a:prstGeom>
        <a:solidFill>
          <a:srgbClr val="8B9CAF"/>
        </a:solidFill>
        <a:ln w="12700" cap="flat" cmpd="sng" algn="ctr">
          <a:solidFill>
            <a:schemeClr val="bg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400" b="1" kern="1200">
              <a:solidFill>
                <a:schemeClr val="tx1"/>
              </a:solidFill>
            </a:rPr>
            <a:t>Understand</a:t>
          </a:r>
        </a:p>
      </dsp:txBody>
      <dsp:txXfrm>
        <a:off x="260700" y="88603"/>
        <a:ext cx="1951990" cy="1637829"/>
      </dsp:txXfrm>
    </dsp:sp>
    <dsp:sp modelId="{ED4798FB-7BED-496E-ABD9-9A701CA8F722}">
      <dsp:nvSpPr>
        <dsp:cNvPr id="0" name=""/>
        <dsp:cNvSpPr/>
      </dsp:nvSpPr>
      <dsp:spPr>
        <a:xfrm rot="5400000">
          <a:off x="5537022" y="-1328942"/>
          <a:ext cx="1557368" cy="8299642"/>
        </a:xfrm>
        <a:prstGeom prst="round2SameRect">
          <a:avLst/>
        </a:prstGeom>
        <a:solidFill>
          <a:schemeClr val="accent5">
            <a:lumMod val="75000"/>
            <a:alpha val="9000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711200">
            <a:lnSpc>
              <a:spcPct val="10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"/>
          </a:pPr>
          <a:r>
            <a:rPr lang="en-GB" sz="1600" b="1" kern="1200">
              <a:solidFill>
                <a:schemeClr val="bg1">
                  <a:lumMod val="95000"/>
                </a:schemeClr>
              </a:solidFill>
            </a:rPr>
            <a:t>The skills system is complex and fragmented</a:t>
          </a:r>
          <a:r>
            <a:rPr lang="en-GB" sz="1600" kern="1200">
              <a:solidFill>
                <a:schemeClr val="bg1">
                  <a:lumMod val="95000"/>
                </a:schemeClr>
              </a:solidFill>
            </a:rPr>
            <a:t>. Simplifying the system will help employers recruit and train the skilled workforce they need and ensure young people and adult learners access the right education and training. </a:t>
          </a:r>
        </a:p>
      </dsp:txBody>
      <dsp:txXfrm rot="-5400000">
        <a:off x="2165885" y="2118219"/>
        <a:ext cx="8223618" cy="1405320"/>
      </dsp:txXfrm>
    </dsp:sp>
    <dsp:sp modelId="{2E3494B5-1611-44B8-AC76-24DFB55F0121}">
      <dsp:nvSpPr>
        <dsp:cNvPr id="0" name=""/>
        <dsp:cNvSpPr/>
      </dsp:nvSpPr>
      <dsp:spPr>
        <a:xfrm>
          <a:off x="150106" y="1928272"/>
          <a:ext cx="2143706" cy="1755232"/>
        </a:xfrm>
        <a:prstGeom prst="roundRect">
          <a:avLst/>
        </a:prstGeom>
        <a:solidFill>
          <a:srgbClr val="C5CDD7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400" b="1" kern="1200">
              <a:solidFill>
                <a:schemeClr val="tx1"/>
              </a:solidFill>
            </a:rPr>
            <a:t>Simplify</a:t>
          </a:r>
        </a:p>
      </dsp:txBody>
      <dsp:txXfrm>
        <a:off x="235789" y="2013955"/>
        <a:ext cx="1972340" cy="1583866"/>
      </dsp:txXfrm>
    </dsp:sp>
    <dsp:sp modelId="{FAF4CE94-E3C7-4D41-B962-69FF42FC90A5}">
      <dsp:nvSpPr>
        <dsp:cNvPr id="0" name=""/>
        <dsp:cNvSpPr/>
      </dsp:nvSpPr>
      <dsp:spPr>
        <a:xfrm rot="5400000">
          <a:off x="5613433" y="442554"/>
          <a:ext cx="1557368" cy="8332421"/>
        </a:xfrm>
        <a:prstGeom prst="round2SameRect">
          <a:avLst/>
        </a:prstGeom>
        <a:solidFill>
          <a:schemeClr val="accent5">
            <a:lumMod val="75000"/>
            <a:alpha val="9000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711200">
            <a:lnSpc>
              <a:spcPct val="10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"/>
          </a:pPr>
          <a:r>
            <a:rPr lang="en-AU" sz="1600" b="1" kern="1200">
              <a:solidFill>
                <a:schemeClr val="bg1">
                  <a:lumMod val="95000"/>
                </a:schemeClr>
              </a:solidFill>
            </a:rPr>
            <a:t>Skills England will drive action </a:t>
          </a:r>
          <a:r>
            <a:rPr lang="en-AU" sz="1600" kern="1200">
              <a:solidFill>
                <a:schemeClr val="bg1">
                  <a:lumMod val="95000"/>
                </a:schemeClr>
              </a:solidFill>
            </a:rPr>
            <a:t>across government to improve the skills offer and improve employers’ access to skilled domestic workers. The core of our vision is to co-create solutions with employers and other partners – nationally, in key sectors, and across regions. </a:t>
          </a:r>
          <a:endParaRPr lang="en-GB" sz="1600" kern="1200">
            <a:solidFill>
              <a:schemeClr val="bg1">
                <a:lumMod val="95000"/>
              </a:schemeClr>
            </a:solidFill>
          </a:endParaRPr>
        </a:p>
      </dsp:txBody>
      <dsp:txXfrm rot="-5400000">
        <a:off x="2225907" y="3906104"/>
        <a:ext cx="8256397" cy="1405320"/>
      </dsp:txXfrm>
    </dsp:sp>
    <dsp:sp modelId="{92E825DA-0EB8-462F-8797-E9F3176061FE}">
      <dsp:nvSpPr>
        <dsp:cNvPr id="0" name=""/>
        <dsp:cNvSpPr/>
      </dsp:nvSpPr>
      <dsp:spPr>
        <a:xfrm>
          <a:off x="164628" y="3766318"/>
          <a:ext cx="2143706" cy="1671407"/>
        </a:xfrm>
        <a:prstGeom prst="roundRect">
          <a:avLst/>
        </a:prstGeom>
        <a:solidFill>
          <a:srgbClr val="E2E6EB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400" b="1" kern="1200">
              <a:solidFill>
                <a:schemeClr val="tx1"/>
              </a:solidFill>
            </a:rPr>
            <a:t>Mobilise</a:t>
          </a:r>
        </a:p>
      </dsp:txBody>
      <dsp:txXfrm>
        <a:off x="246219" y="3847909"/>
        <a:ext cx="1980524" cy="150822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0F50E865-8ABD-F661-B3E8-CA5F1D14EB28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0C4B757-FF3C-51B3-F4C9-17FEAEDA77E5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F6490DC-E727-4CB3-B2AE-E1B81A881D65}" type="datetimeFigureOut">
              <a:rPr lang="en-GB" smtClean="0"/>
              <a:t>29/06/2025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E88866D-3C47-335B-245B-3BA1166E0755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BEF5ED9-975C-A313-E788-387A9D2BE75B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61AD966-548B-4A33-8548-7D8E9CB94BE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6076104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650E398-6ED0-4E34-B5DD-9A99CAF4E3FF}" type="datetimeFigureOut">
              <a:rPr lang="en-GB" smtClean="0"/>
              <a:t>29/06/2025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363A868-F0FB-4AA0-BDF1-F68C68C0530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66021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/>
              <a:t>5 minutes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363A868-F0FB-4AA0-BDF1-F68C68C0530B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5379347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/>
              <a:t>2 mins  - good opportunity here to talk about the board appointments.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363A868-F0FB-4AA0-BDF1-F68C68C0530B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1498436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/>
              <a:t>2 mins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363A868-F0FB-4AA0-BDF1-F68C68C0530B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2200064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363A868-F0FB-4AA0-BDF1-F68C68C0530B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7074971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/>
              <a:t>Tessa and Sarah to take over presentation at this point.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363A868-F0FB-4AA0-BDF1-F68C68C0530B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662709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258E02F-437B-DA75-FA1C-F159CB8E619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843C000F-34AB-70B0-9F45-EDA69685B77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08554E6B-31A7-D805-8386-02BCD34267F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/>
              <a:t>2 mins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DF6B394-DBB6-869A-C58E-B717CF2B18E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363A868-F0FB-4AA0-BDF1-F68C68C0530B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102870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Skills England">
            <a:extLst>
              <a:ext uri="{FF2B5EF4-FFF2-40B4-BE49-F238E27FC236}">
                <a16:creationId xmlns:a16="http://schemas.microsoft.com/office/drawing/2014/main" id="{3F8CB528-722E-3828-833F-3072F666DED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93D3048-E66D-A547-432A-4F922C17D62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2334" y="2175240"/>
            <a:ext cx="9000000" cy="720000"/>
          </a:xfrm>
        </p:spPr>
        <p:txBody>
          <a:bodyPr anchor="b">
            <a:normAutofit/>
          </a:bodyPr>
          <a:lstStyle>
            <a:lvl1pPr algn="l">
              <a:defRPr sz="4000" b="1">
                <a:solidFill>
                  <a:schemeClr val="tx1"/>
                </a:solidFill>
              </a:defRPr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5C84EC0-5599-0D84-3A51-2BC7B59EE36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82334" y="2948990"/>
            <a:ext cx="6120000" cy="1620000"/>
          </a:xfrm>
        </p:spPr>
        <p:txBody>
          <a:bodyPr>
            <a:normAutofit/>
          </a:bodyPr>
          <a:lstStyle>
            <a:lvl1pPr marL="0" indent="0" algn="l">
              <a:buNone/>
              <a:defRPr sz="33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079726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 slid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7546" y="1361856"/>
            <a:ext cx="10956797" cy="469335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6D6E40B-1386-4F79-92BB-AF61607C323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/>
              <a:t>Click to edit title</a:t>
            </a:r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763F045-6FE1-4010-B19A-965F3782071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/>
              <a:t>On the Insert ribbon select Header and Footer to edit this holding text</a:t>
            </a: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980D8CA-E46C-483D-8651-178424FBAAF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FAB73BC-B049-4115-A692-8D63A059BFB8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673558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black and blue circle&#10;&#10;AI-generated content may be incorrect.">
            <a:extLst>
              <a:ext uri="{FF2B5EF4-FFF2-40B4-BE49-F238E27FC236}">
                <a16:creationId xmlns:a16="http://schemas.microsoft.com/office/drawing/2014/main" id="{F5996F02-B72C-43CF-C884-A29ECF22A22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77402110-91CF-05F4-0842-B4CD9FE3C022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483652" y="3537778"/>
            <a:ext cx="5708349" cy="3320222"/>
          </a:xfrm>
          <a:custGeom>
            <a:avLst/>
            <a:gdLst>
              <a:gd name="connsiteX0" fmla="*/ 3276855 w 5708349"/>
              <a:gd name="connsiteY0" fmla="*/ 0 h 3308382"/>
              <a:gd name="connsiteX1" fmla="*/ 5618793 w 5708349"/>
              <a:gd name="connsiteY1" fmla="*/ 1133497 h 3308382"/>
              <a:gd name="connsiteX2" fmla="*/ 5708349 w 5708349"/>
              <a:gd name="connsiteY2" fmla="*/ 1248635 h 3308382"/>
              <a:gd name="connsiteX3" fmla="*/ 5708349 w 5708349"/>
              <a:gd name="connsiteY3" fmla="*/ 3308382 h 3308382"/>
              <a:gd name="connsiteX4" fmla="*/ 0 w 5708349"/>
              <a:gd name="connsiteY4" fmla="*/ 3308382 h 3308382"/>
              <a:gd name="connsiteX5" fmla="*/ 3017 w 5708349"/>
              <a:gd name="connsiteY5" fmla="*/ 3280637 h 3308382"/>
              <a:gd name="connsiteX6" fmla="*/ 3276855 w 5708349"/>
              <a:gd name="connsiteY6" fmla="*/ 0 h 33083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708349" h="3308382">
                <a:moveTo>
                  <a:pt x="3276855" y="0"/>
                </a:moveTo>
                <a:cubicBezTo>
                  <a:pt x="4191439" y="0"/>
                  <a:pt x="5019439" y="433165"/>
                  <a:pt x="5618793" y="1133497"/>
                </a:cubicBezTo>
                <a:lnTo>
                  <a:pt x="5708349" y="1248635"/>
                </a:lnTo>
                <a:lnTo>
                  <a:pt x="5708349" y="3308382"/>
                </a:lnTo>
                <a:lnTo>
                  <a:pt x="0" y="3308382"/>
                </a:lnTo>
                <a:lnTo>
                  <a:pt x="3017" y="3280637"/>
                </a:lnTo>
                <a:cubicBezTo>
                  <a:pt x="245931" y="1423013"/>
                  <a:pt x="1619173" y="0"/>
                  <a:pt x="3276855" y="0"/>
                </a:cubicBezTo>
                <a:close/>
              </a:path>
            </a:pathLst>
          </a:custGeom>
        </p:spPr>
        <p:txBody>
          <a:bodyPr wrap="square" anchor="ctr" anchorCtr="0">
            <a:noAutofit/>
          </a:bodyPr>
          <a:lstStyle>
            <a:lvl1pPr algn="ctr">
              <a:defRPr/>
            </a:lvl1pPr>
          </a:lstStyle>
          <a:p>
            <a:r>
              <a:rPr lang="en-GB"/>
              <a:t>Click icon to add picture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93D3048-E66D-A547-432A-4F922C17D62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2334" y="2175240"/>
            <a:ext cx="9000000" cy="720000"/>
          </a:xfrm>
        </p:spPr>
        <p:txBody>
          <a:bodyPr anchor="b">
            <a:normAutofit/>
          </a:bodyPr>
          <a:lstStyle>
            <a:lvl1pPr algn="l">
              <a:defRPr sz="4000" b="1">
                <a:solidFill>
                  <a:schemeClr val="tx1"/>
                </a:solidFill>
              </a:defRPr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5C84EC0-5599-0D84-3A51-2BC7B59EE36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82334" y="2948990"/>
            <a:ext cx="6120000" cy="1620000"/>
          </a:xfrm>
        </p:spPr>
        <p:txBody>
          <a:bodyPr>
            <a:normAutofit/>
          </a:bodyPr>
          <a:lstStyle>
            <a:lvl1pPr marL="0" indent="0" algn="l">
              <a:buNone/>
              <a:defRPr sz="33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</a:p>
        </p:txBody>
      </p:sp>
      <p:pic>
        <p:nvPicPr>
          <p:cNvPr id="10" name="Picture 9" descr="A grey oval shaped object&#10;&#10;AI-generated content may be incorrect.">
            <a:extLst>
              <a:ext uri="{FF2B5EF4-FFF2-40B4-BE49-F238E27FC236}">
                <a16:creationId xmlns:a16="http://schemas.microsoft.com/office/drawing/2014/main" id="{81128EEA-3364-3843-C9DD-71AA98D47FFB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7004" y="3537778"/>
            <a:ext cx="2883736" cy="2035063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70F849AE-0EBB-DC0C-F26B-FB1C1E8129F9}"/>
              </a:ext>
            </a:extLst>
          </p:cNvPr>
          <p:cNvSpPr txBox="1"/>
          <p:nvPr userDrawn="1"/>
        </p:nvSpPr>
        <p:spPr>
          <a:xfrm>
            <a:off x="12236670" y="4568990"/>
            <a:ext cx="2983831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/>
              <a:t>Click on the icon to add your picture, then right-click on the picture and select ‘Send to Back’ to reveal the grey arc.</a:t>
            </a:r>
          </a:p>
        </p:txBody>
      </p:sp>
    </p:spTree>
    <p:extLst>
      <p:ext uri="{BB962C8B-B14F-4D97-AF65-F5344CB8AC3E}">
        <p14:creationId xmlns:p14="http://schemas.microsoft.com/office/powerpoint/2010/main" val="5457303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D518E119-A461-25E8-83EB-D8EF5CE7BA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FBB5C9A-1822-D83C-7A5F-90F1FAD4BA0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407607" y="2289810"/>
            <a:ext cx="7200000" cy="2160000"/>
          </a:xfrm>
        </p:spPr>
        <p:txBody>
          <a:bodyPr anchor="t" anchorCtr="0">
            <a:normAutofit/>
          </a:bodyPr>
          <a:lstStyle>
            <a:lvl1pPr>
              <a:defRPr sz="4000">
                <a:solidFill>
                  <a:schemeClr val="tx1"/>
                </a:solidFill>
              </a:defRPr>
            </a:lvl1pPr>
          </a:lstStyle>
          <a:p>
            <a:r>
              <a:rPr lang="en-GB"/>
              <a:t>Click to edit Master title style</a:t>
            </a:r>
            <a:br>
              <a:rPr lang="en-GB"/>
            </a:b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548138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598E10-59B2-AB3E-3DDD-09B847D01A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DA64659-52F0-FD27-4BFB-D17B14F50B0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12222F3-21C8-AA31-0E71-5F489323B1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AEDD4D-ABEF-4147-BF35-0A966A1B692C}" type="datetime1">
              <a:rPr lang="en-GB" smtClean="0"/>
              <a:t>29/06/2025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17643F7-4E7F-ED5B-2533-C9EDF65098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Use Insert &gt; Header &amp; Footer to edit this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D2E6F2F-59D4-DBC6-E2CE-ED31BCF1B1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1999AA-562C-4421-AD21-F9D823C35CF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413634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91C287-FFF8-986B-B0A2-EA721647CE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5952E2A-6604-39F0-1E1F-DB2CCB53B8D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76000" y="1389600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076E352-6F7F-3DFE-5A26-48C922E07E2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199" y="1389601"/>
            <a:ext cx="5408131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F7FF0EF-A2A7-3CFA-3FE8-64A0FBFC54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807D16-76A7-4AB8-84B8-A4D8203CD14F}" type="datetime1">
              <a:rPr lang="en-GB" smtClean="0"/>
              <a:t>29/06/2025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2DF2265-9FAA-FD14-1F81-AFBF68D24C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Use Insert &gt; Header &amp; Footer to edit this footer text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8D495E6-7F41-2770-29E1-6F675A3C53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1999AA-562C-4421-AD21-F9D823C35CF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962424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Pictur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91C287-FFF8-986B-B0A2-EA721647CE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5131" y="492750"/>
            <a:ext cx="5181600" cy="720000"/>
          </a:xfrm>
        </p:spPr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2DF2265-9FAA-FD14-1F81-AFBF68D24C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75132" y="6241766"/>
            <a:ext cx="5180400" cy="180000"/>
          </a:xfrm>
        </p:spPr>
        <p:txBody>
          <a:bodyPr/>
          <a:lstStyle/>
          <a:p>
            <a:r>
              <a:rPr lang="en-GB"/>
              <a:t>Use Insert &gt; Header &amp; Footer to edit this footer text</a:t>
            </a:r>
          </a:p>
        </p:txBody>
      </p:sp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268CF0FC-E294-9903-8F9D-CEC90C295AA0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094765" y="0"/>
            <a:ext cx="6097235" cy="6858000"/>
          </a:xfrm>
          <a:custGeom>
            <a:avLst/>
            <a:gdLst>
              <a:gd name="connsiteX0" fmla="*/ 1061478 w 6097235"/>
              <a:gd name="connsiteY0" fmla="*/ 0 h 6858000"/>
              <a:gd name="connsiteX1" fmla="*/ 6097235 w 6097235"/>
              <a:gd name="connsiteY1" fmla="*/ 0 h 6858000"/>
              <a:gd name="connsiteX2" fmla="*/ 6097235 w 6097235"/>
              <a:gd name="connsiteY2" fmla="*/ 6858000 h 6858000"/>
              <a:gd name="connsiteX3" fmla="*/ 1080057 w 6097235"/>
              <a:gd name="connsiteY3" fmla="*/ 6858000 h 6858000"/>
              <a:gd name="connsiteX4" fmla="*/ 1029829 w 6097235"/>
              <a:gd name="connsiteY4" fmla="*/ 6787368 h 6858000"/>
              <a:gd name="connsiteX5" fmla="*/ 0 w 6097235"/>
              <a:gd name="connsiteY5" fmla="*/ 3415937 h 6858000"/>
              <a:gd name="connsiteX6" fmla="*/ 1029829 w 6097235"/>
              <a:gd name="connsiteY6" fmla="*/ 44507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97235" h="6858000">
                <a:moveTo>
                  <a:pt x="1061478" y="0"/>
                </a:moveTo>
                <a:lnTo>
                  <a:pt x="6097235" y="0"/>
                </a:lnTo>
                <a:lnTo>
                  <a:pt x="6097235" y="6858000"/>
                </a:lnTo>
                <a:lnTo>
                  <a:pt x="1080057" y="6858000"/>
                </a:lnTo>
                <a:lnTo>
                  <a:pt x="1029829" y="6787368"/>
                </a:lnTo>
                <a:cubicBezTo>
                  <a:pt x="379648" y="5824973"/>
                  <a:pt x="0" y="4664791"/>
                  <a:pt x="0" y="3415937"/>
                </a:cubicBezTo>
                <a:cubicBezTo>
                  <a:pt x="0" y="2167083"/>
                  <a:pt x="379648" y="1006901"/>
                  <a:pt x="1029829" y="44507"/>
                </a:cubicBezTo>
                <a:close/>
              </a:path>
            </a:pathLst>
          </a:custGeom>
        </p:spPr>
        <p:txBody>
          <a:bodyPr wrap="square" anchor="ctr" anchorCtr="0">
            <a:noAutofit/>
          </a:bodyPr>
          <a:lstStyle>
            <a:lvl1pPr algn="ctr">
              <a:defRPr/>
            </a:lvl1pPr>
          </a:lstStyle>
          <a:p>
            <a:r>
              <a:rPr lang="en-GB"/>
              <a:t>Click icon to add picture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37A276B-02BD-AB4A-B7E5-C96E9FEC3DE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74675" y="1389062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1127621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Pictur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D5DB6791-E8E3-97EE-F86C-3D149E560903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75131" y="1389063"/>
            <a:ext cx="110052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891C287-FFF8-986B-B0A2-EA721647CE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5131" y="492750"/>
            <a:ext cx="11005200" cy="720000"/>
          </a:xfrm>
        </p:spPr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2DF2265-9FAA-FD14-1F81-AFBF68D24C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75132" y="6241766"/>
            <a:ext cx="3600000" cy="180000"/>
          </a:xfrm>
        </p:spPr>
        <p:txBody>
          <a:bodyPr/>
          <a:lstStyle/>
          <a:p>
            <a:r>
              <a:rPr lang="en-GB"/>
              <a:t>Use Insert &gt; Header &amp; Footer to edit this footer text</a:t>
            </a:r>
          </a:p>
        </p:txBody>
      </p:sp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0A7CA61E-2F21-AF95-95E8-AC251CFF8766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625032" y="3122003"/>
            <a:ext cx="7566969" cy="3735996"/>
          </a:xfrm>
          <a:custGeom>
            <a:avLst/>
            <a:gdLst>
              <a:gd name="connsiteX0" fmla="*/ 4477627 w 7566969"/>
              <a:gd name="connsiteY0" fmla="*/ 0 h 3735996"/>
              <a:gd name="connsiteX1" fmla="*/ 4482930 w 7566969"/>
              <a:gd name="connsiteY1" fmla="*/ 737 h 3735996"/>
              <a:gd name="connsiteX2" fmla="*/ 7496748 w 7566969"/>
              <a:gd name="connsiteY2" fmla="*/ 1385117 h 3735996"/>
              <a:gd name="connsiteX3" fmla="*/ 7566969 w 7566969"/>
              <a:gd name="connsiteY3" fmla="*/ 1467426 h 3735996"/>
              <a:gd name="connsiteX4" fmla="*/ 7566969 w 7566969"/>
              <a:gd name="connsiteY4" fmla="*/ 3735996 h 3735996"/>
              <a:gd name="connsiteX5" fmla="*/ 0 w 7566969"/>
              <a:gd name="connsiteY5" fmla="*/ 3735996 h 3735996"/>
              <a:gd name="connsiteX6" fmla="*/ 41898 w 7566969"/>
              <a:gd name="connsiteY6" fmla="*/ 3612595 h 3735996"/>
              <a:gd name="connsiteX7" fmla="*/ 4477627 w 7566969"/>
              <a:gd name="connsiteY7" fmla="*/ 0 h 37359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566969" h="3735996">
                <a:moveTo>
                  <a:pt x="4477627" y="0"/>
                </a:moveTo>
                <a:lnTo>
                  <a:pt x="4482930" y="737"/>
                </a:lnTo>
                <a:cubicBezTo>
                  <a:pt x="5694680" y="29418"/>
                  <a:pt x="6728695" y="532110"/>
                  <a:pt x="7496748" y="1385117"/>
                </a:cubicBezTo>
                <a:lnTo>
                  <a:pt x="7566969" y="1467426"/>
                </a:lnTo>
                <a:lnTo>
                  <a:pt x="7566969" y="3735996"/>
                </a:lnTo>
                <a:lnTo>
                  <a:pt x="0" y="3735996"/>
                </a:lnTo>
                <a:lnTo>
                  <a:pt x="41898" y="3612595"/>
                </a:lnTo>
                <a:cubicBezTo>
                  <a:pt x="688625" y="1805627"/>
                  <a:pt x="2036819" y="31748"/>
                  <a:pt x="4477627" y="0"/>
                </a:cubicBezTo>
                <a:close/>
              </a:path>
            </a:pathLst>
          </a:custGeom>
        </p:spPr>
        <p:txBody>
          <a:bodyPr wrap="square" anchor="ctr" anchorCtr="0">
            <a:noAutofit/>
          </a:bodyPr>
          <a:lstStyle>
            <a:lvl1pPr algn="ctr">
              <a:defRPr/>
            </a:lvl1pPr>
          </a:lstStyle>
          <a:p>
            <a:r>
              <a:rPr lang="en-GB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36762436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5EA2CAD5-FE9B-6668-D1C8-E390FD3A8E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C598E10-59B2-AB3E-3DDD-09B847D01A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55770" y="1373505"/>
            <a:ext cx="7200000" cy="3600000"/>
          </a:xfrm>
        </p:spPr>
        <p:txBody>
          <a:bodyPr>
            <a:normAutofit/>
          </a:bodyPr>
          <a:lstStyle>
            <a:lvl1pPr>
              <a:defRPr sz="2400">
                <a:solidFill>
                  <a:schemeClr val="tx1"/>
                </a:solidFill>
              </a:defRPr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17643F7-4E7F-ED5B-2533-C9EDF65098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Use Insert &gt; Header &amp; Footer to edit this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D2E6F2F-59D4-DBC6-E2CE-ED31BCF1B1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1999AA-562C-4421-AD21-F9D823C35CF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286883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EB5592E5-C04B-092D-777D-771768A99A1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93D3048-E66D-A547-432A-4F922C17D62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75612" y="5742877"/>
            <a:ext cx="1620000" cy="360000"/>
          </a:xfrm>
        </p:spPr>
        <p:txBody>
          <a:bodyPr anchor="b">
            <a:normAutofit/>
          </a:bodyPr>
          <a:lstStyle>
            <a:lvl1pPr algn="l">
              <a:defRPr sz="1200" b="1">
                <a:solidFill>
                  <a:schemeClr val="accent5"/>
                </a:solidFill>
              </a:defRPr>
            </a:lvl1pPr>
          </a:lstStyle>
          <a:p>
            <a:r>
              <a:rPr lang="en-GB"/>
              <a:t>Skills England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5C84EC0-5599-0D84-3A51-2BC7B59EE363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75612" y="6134373"/>
            <a:ext cx="1800000" cy="360000"/>
          </a:xfrm>
        </p:spPr>
        <p:txBody>
          <a:bodyPr>
            <a:normAutofit/>
          </a:bodyPr>
          <a:lstStyle>
            <a:lvl1pPr marL="0" indent="0" algn="l">
              <a:buNone/>
              <a:defRPr sz="1200">
                <a:solidFill>
                  <a:schemeClr val="accent5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© Crown copyright 2025</a:t>
            </a:r>
          </a:p>
        </p:txBody>
      </p:sp>
    </p:spTree>
    <p:extLst>
      <p:ext uri="{BB962C8B-B14F-4D97-AF65-F5344CB8AC3E}">
        <p14:creationId xmlns:p14="http://schemas.microsoft.com/office/powerpoint/2010/main" val="32693768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06D7261-2A70-C5F4-0491-EBEDAD75C8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5131" y="492750"/>
            <a:ext cx="11005200" cy="720000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1E3ACFF-77D5-D501-3ED5-8FA3243826F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75131" y="1389851"/>
            <a:ext cx="11005200" cy="432000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2028CCA-52EC-DA50-D728-26F260AD9A3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9230400" y="6242400"/>
            <a:ext cx="1800000" cy="180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43D03624-80FC-44F4-9EBD-FB15DF382B62}" type="datetime1">
              <a:rPr lang="en-GB" smtClean="0"/>
              <a:t>29/06/2025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1D88CA0-C8F9-CA3C-8620-0FD969BF97E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75132" y="6241766"/>
            <a:ext cx="7200000" cy="180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r>
              <a:rPr lang="en-GB"/>
              <a:t>Use Insert &gt; Header &amp; Footer to edit this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4FD488D-C8D0-4F90-C076-092959C7B49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391900" y="6242400"/>
            <a:ext cx="360000" cy="180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pPr algn="ctr"/>
            <a:fld id="{D91999AA-562C-4421-AD21-F9D823C35CFA}" type="slidenum">
              <a:rPr lang="en-GB" smtClean="0"/>
              <a:pPr algn="ctr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928544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6" r:id="rId2"/>
    <p:sldLayoutId id="2147483651" r:id="rId3"/>
    <p:sldLayoutId id="2147483650" r:id="rId4"/>
    <p:sldLayoutId id="2147483652" r:id="rId5"/>
    <p:sldLayoutId id="2147483654" r:id="rId6"/>
    <p:sldLayoutId id="2147483657" r:id="rId7"/>
    <p:sldLayoutId id="2147483653" r:id="rId8"/>
    <p:sldLayoutId id="2147483658" r:id="rId9"/>
    <p:sldLayoutId id="2147483659" r:id="rId10"/>
  </p:sldLayoutIdLst>
  <p:hf hdr="0" dt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2600" b="1" kern="1200">
          <a:solidFill>
            <a:schemeClr val="accent5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00000"/>
        </a:lnSpc>
        <a:spcBef>
          <a:spcPts val="0"/>
        </a:spcBef>
        <a:spcAft>
          <a:spcPts val="850"/>
        </a:spcAft>
        <a:buFont typeface="Arial" panose="020B0604020202020204" pitchFamily="34" charset="0"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288000" indent="-288000" algn="l" defTabSz="914400" rtl="0" eaLnBrk="1" latinLnBrk="0" hangingPunct="1">
        <a:lnSpc>
          <a:spcPct val="100000"/>
        </a:lnSpc>
        <a:spcBef>
          <a:spcPts val="0"/>
        </a:spcBef>
        <a:spcAft>
          <a:spcPts val="850"/>
        </a:spcAft>
        <a:buClr>
          <a:schemeClr val="accent1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576000" indent="-288000" algn="l" defTabSz="914400" rtl="0" eaLnBrk="1" latinLnBrk="0" hangingPunct="1">
        <a:lnSpc>
          <a:spcPct val="100000"/>
        </a:lnSpc>
        <a:spcBef>
          <a:spcPts val="0"/>
        </a:spcBef>
        <a:spcAft>
          <a:spcPts val="850"/>
        </a:spcAft>
        <a:buClr>
          <a:schemeClr val="accent1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864000" indent="-288000" algn="l" defTabSz="914400" rtl="0" eaLnBrk="1" latinLnBrk="0" hangingPunct="1">
        <a:lnSpc>
          <a:spcPct val="100000"/>
        </a:lnSpc>
        <a:spcBef>
          <a:spcPts val="0"/>
        </a:spcBef>
        <a:spcAft>
          <a:spcPts val="850"/>
        </a:spcAft>
        <a:buClr>
          <a:schemeClr val="accent1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152000" indent="-288000" algn="l" defTabSz="914400" rtl="0" eaLnBrk="1" latinLnBrk="0" hangingPunct="1">
        <a:lnSpc>
          <a:spcPct val="100000"/>
        </a:lnSpc>
        <a:spcBef>
          <a:spcPts val="0"/>
        </a:spcBef>
        <a:spcAft>
          <a:spcPts val="850"/>
        </a:spcAft>
        <a:buClr>
          <a:schemeClr val="accent1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0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0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v.uk/government/publications/skills-england-report-driving-growth-and-widening-opportunities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0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0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E71DEC-04F0-C982-1DCC-2210AC2EF43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GB" sz="4500"/>
              <a:t>Introducing Skills England</a:t>
            </a:r>
          </a:p>
        </p:txBody>
      </p:sp>
    </p:spTree>
    <p:extLst>
      <p:ext uri="{BB962C8B-B14F-4D97-AF65-F5344CB8AC3E}">
        <p14:creationId xmlns:p14="http://schemas.microsoft.com/office/powerpoint/2010/main" val="5594295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BEF2E9-A207-BCFF-DF36-74482CFDA2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4016" y="330111"/>
            <a:ext cx="11465168" cy="720000"/>
          </a:xfrm>
        </p:spPr>
        <p:txBody>
          <a:bodyPr>
            <a:normAutofit/>
          </a:bodyPr>
          <a:lstStyle/>
          <a:p>
            <a:r>
              <a:rPr lang="en-GB" sz="3700"/>
              <a:t>Who we are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D98EF1E6-9695-D0EC-7DF5-1B9AD09A1166}"/>
              </a:ext>
            </a:extLst>
          </p:cNvPr>
          <p:cNvSpPr txBox="1"/>
          <p:nvPr/>
        </p:nvSpPr>
        <p:spPr>
          <a:xfrm>
            <a:off x="294016" y="1243243"/>
            <a:ext cx="317156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/>
              <a:t>Our </a:t>
            </a:r>
            <a:r>
              <a:rPr lang="en-GB" b="1"/>
              <a:t>executive team </a:t>
            </a:r>
            <a:r>
              <a:rPr lang="en-GB"/>
              <a:t>leads the day-to-day operations of the organisation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DD17D899-B814-D0D6-0627-1D49006B459D}"/>
              </a:ext>
            </a:extLst>
          </p:cNvPr>
          <p:cNvSpPr txBox="1"/>
          <p:nvPr/>
        </p:nvSpPr>
        <p:spPr>
          <a:xfrm>
            <a:off x="294016" y="2778944"/>
            <a:ext cx="337272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/>
              <a:t>The </a:t>
            </a:r>
            <a:r>
              <a:rPr lang="en-GB" b="1"/>
              <a:t>board</a:t>
            </a:r>
            <a:r>
              <a:rPr lang="en-GB"/>
              <a:t> is responsible for shaping the strategic direction of Skills England and ensuring it delivers on its vision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D0321D1-FAA1-23EE-CFDF-91F89E52E4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23404" y="360313"/>
            <a:ext cx="6667723" cy="18000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217DD3C7-E73D-586A-0C3B-C71C9D9515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23406" y="2120809"/>
            <a:ext cx="6667722" cy="1597122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755718DE-4195-1656-3C32-68BC2FB004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23405" y="3717931"/>
            <a:ext cx="6667722" cy="1582451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80474CEC-486E-E759-D027-BF75CB8A6D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023405" y="5240528"/>
            <a:ext cx="6667722" cy="16174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74489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808905F3-2D38-B827-41D2-822CB4428C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1752" y="165600"/>
            <a:ext cx="11450148" cy="720000"/>
          </a:xfrm>
        </p:spPr>
        <p:txBody>
          <a:bodyPr vert="horz" lIns="0" tIns="0" rIns="0" bIns="0" rtlCol="0" anchor="b" anchorCtr="0">
            <a:normAutofit/>
          </a:bodyPr>
          <a:lstStyle/>
          <a:p>
            <a:r>
              <a:rPr lang="en-GB" sz="3700"/>
              <a:t>Skills England Vision</a:t>
            </a: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ADA7A946-D1E8-7799-7BDF-DE58EFC40A15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/>
          <p:nvPr/>
        </p:nvSpPr>
        <p:spPr>
          <a:xfrm>
            <a:off x="2287857" y="1162093"/>
            <a:ext cx="7477937" cy="720000"/>
          </a:xfrm>
          <a:prstGeom prst="roundRect">
            <a:avLst/>
          </a:prstGeom>
          <a:solidFill>
            <a:srgbClr val="8B9CA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GB" sz="2800" b="1">
                <a:solidFill>
                  <a:schemeClr val="tx1"/>
                </a:solidFill>
                <a:cs typeface="Arial"/>
              </a:rPr>
              <a:t>Better skills for better jobs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1F5AAE4-A20F-A144-3E9D-BB45EF30F37D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FAB73BC-B049-4115-A692-8D63A059BFB8}" type="slidenum">
              <a:rPr lang="en-GB" smtClean="0"/>
              <a:pPr/>
              <a:t>3</a:t>
            </a:fld>
            <a:endParaRPr lang="en-GB"/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705269DF-5A9A-A895-463E-8C77CA41F0F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2090" y="2007828"/>
            <a:ext cx="10475574" cy="43245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851377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73C4E9D-50A7-5B8F-CA70-0FC0FEE162C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Diagram 8" descr="A diagram displaying how Skills England will be data driven, simplify the system and mobilise partners">
            <a:extLst>
              <a:ext uri="{FF2B5EF4-FFF2-40B4-BE49-F238E27FC236}">
                <a16:creationId xmlns:a16="http://schemas.microsoft.com/office/drawing/2014/main" id="{55BF0638-7484-0846-981B-A722CA3BE4A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125096985"/>
              </p:ext>
            </p:extLst>
          </p:nvPr>
        </p:nvGraphicFramePr>
        <p:xfrm>
          <a:off x="675038" y="1034945"/>
          <a:ext cx="10805385" cy="543910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Title 2">
            <a:extLst>
              <a:ext uri="{FF2B5EF4-FFF2-40B4-BE49-F238E27FC236}">
                <a16:creationId xmlns:a16="http://schemas.microsoft.com/office/drawing/2014/main" id="{ED4AE8A4-9618-581B-E3CB-133F908D5A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5131" y="314945"/>
            <a:ext cx="11005200" cy="720000"/>
          </a:xfrm>
        </p:spPr>
        <p:txBody>
          <a:bodyPr>
            <a:normAutofit/>
          </a:bodyPr>
          <a:lstStyle/>
          <a:p>
            <a:r>
              <a:rPr lang="en-GB" sz="3700"/>
              <a:t>How we will work: understand, simplify, mobilise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064BB6D-F02F-86DA-A7A8-9A6E59D24F5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FAB73BC-B049-4115-A692-8D63A059BFB8}" type="slidenum">
              <a:rPr lang="en-GB" smtClean="0"/>
              <a:pPr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120514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9" grpId="0">
        <p:bldAsOne/>
      </p:bldGraphic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43A5E83-DCFA-E5A0-C6F6-190D6F5D4E0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/>
              <a:t>On the Insert ribbon select Header and Footer to edit this holding text</a:t>
            </a: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2E8A1D6-7B2B-2FB6-8F3E-1B62B9F56D1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FAB73BC-B049-4115-A692-8D63A059BFB8}" type="slidenum">
              <a:rPr lang="en-GB" smtClean="0"/>
              <a:pPr/>
              <a:t>5</a:t>
            </a:fld>
            <a:endParaRPr lang="en-GB"/>
          </a:p>
        </p:txBody>
      </p:sp>
      <p:sp>
        <p:nvSpPr>
          <p:cNvPr id="6" name="Title 2">
            <a:extLst>
              <a:ext uri="{FF2B5EF4-FFF2-40B4-BE49-F238E27FC236}">
                <a16:creationId xmlns:a16="http://schemas.microsoft.com/office/drawing/2014/main" id="{8C179585-BF01-263E-2588-6C35DA968CD4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455118" y="193967"/>
            <a:ext cx="11281113" cy="512514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600" b="1" kern="1200">
                <a:solidFill>
                  <a:schemeClr val="accent5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700" b="1" i="0" u="none" strike="noStrike" kern="1200" cap="none" spc="0" normalizeH="0" baseline="0" noProof="0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>What we have found: Skills England publications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F8A35E44-BFD2-959E-9A8F-76C3DCFB2B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360659" y="860303"/>
            <a:ext cx="5555208" cy="5934408"/>
            <a:chOff x="360659" y="851836"/>
            <a:chExt cx="5555208" cy="5934408"/>
          </a:xfrm>
        </p:grpSpPr>
        <p:sp>
          <p:nvSpPr>
            <p:cNvPr id="7" name="Rectangle: Rounded Corners 6">
              <a:extLst>
                <a:ext uri="{FF2B5EF4-FFF2-40B4-BE49-F238E27FC236}">
                  <a16:creationId xmlns:a16="http://schemas.microsoft.com/office/drawing/2014/main" id="{D79D3C6E-B500-00D1-9654-209891E20C11}"/>
                </a:ext>
              </a:extLst>
            </p:cNvPr>
            <p:cNvSpPr/>
            <p:nvPr/>
          </p:nvSpPr>
          <p:spPr>
            <a:xfrm>
              <a:off x="364101" y="1795520"/>
              <a:ext cx="5551766" cy="4990724"/>
            </a:xfrm>
            <a:prstGeom prst="roundRect">
              <a:avLst/>
            </a:prstGeom>
            <a:solidFill>
              <a:srgbClr val="C5CDD7"/>
            </a:solidFill>
            <a:ln>
              <a:solidFill>
                <a:srgbClr val="7488A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40" tIns="45720" rIns="91440" bIns="45720" rtlCol="0" anchor="ctr"/>
            <a:lstStyle/>
            <a:p>
              <a:pPr>
                <a:defRPr/>
              </a:pPr>
              <a:r>
                <a:rPr lang="en-GB" sz="1500">
                  <a:solidFill>
                    <a:srgbClr val="000000"/>
                  </a:solidFill>
                  <a:latin typeface="Arial" panose="020B0604020202020204"/>
                </a:rPr>
                <a:t>An </a:t>
              </a:r>
              <a:r>
                <a:rPr kumimoji="0" lang="en-GB" sz="15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initial assessment of skills </a:t>
              </a:r>
              <a:r>
                <a:rPr lang="en-GB" sz="1500">
                  <a:solidFill>
                    <a:srgbClr val="000000"/>
                  </a:solidFill>
                  <a:latin typeface="Arial" panose="020B0604020202020204"/>
                </a:rPr>
                <a:t>needs.</a:t>
              </a:r>
              <a:endParaRPr lang="en-GB" sz="15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/>
              </a:endParaRPr>
            </a:p>
            <a:p>
              <a:pPr>
                <a:defRPr/>
              </a:pPr>
              <a:endParaRPr lang="en-GB" sz="1500">
                <a:solidFill>
                  <a:srgbClr val="000000"/>
                </a:solidFill>
                <a:latin typeface="Arial" panose="020B0604020202020204"/>
              </a:endParaRPr>
            </a:p>
            <a:p>
              <a:pPr>
                <a:spcAft>
                  <a:spcPts val="600"/>
                </a:spcAft>
                <a:defRPr/>
              </a:pPr>
              <a:r>
                <a:rPr kumimoji="0" lang="en-GB" sz="15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Key findings included:</a:t>
              </a:r>
              <a:endParaRPr lang="en-GB" sz="15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/>
              </a:endParaRPr>
            </a:p>
            <a:p>
              <a:pPr marL="285750" indent="-285750">
                <a:spcAft>
                  <a:spcPts val="600"/>
                </a:spcAft>
                <a:buFont typeface="Arial" panose="020B0604020202020204" pitchFamily="34" charset="0"/>
                <a:buChar char="•"/>
                <a:defRPr/>
              </a:pPr>
              <a:r>
                <a:rPr lang="en-GB" sz="1500">
                  <a:solidFill>
                    <a:schemeClr val="tx1"/>
                  </a:solidFill>
                </a:rPr>
                <a:t>Over third UK vacancies in 2022 due to skills-shortages;</a:t>
              </a:r>
            </a:p>
            <a:p>
              <a:pPr marL="285750" indent="-285750">
                <a:spcAft>
                  <a:spcPts val="600"/>
                </a:spcAft>
                <a:buFont typeface="Arial" panose="020B0604020202020204" pitchFamily="34" charset="0"/>
                <a:buChar char="•"/>
                <a:defRPr/>
              </a:pPr>
              <a:r>
                <a:rPr lang="en-GB" sz="1500">
                  <a:solidFill>
                    <a:schemeClr val="tx1"/>
                  </a:solidFill>
                </a:rPr>
                <a:t>Occupations needing higher level skills (such as building and civil engineers) and interpersonal skills (e.g. youth and community workers) are expected to see most employment growth by 2035.</a:t>
              </a:r>
              <a:endParaRPr lang="en-GB" sz="1500">
                <a:solidFill>
                  <a:schemeClr val="tx1"/>
                </a:solidFill>
                <a:cs typeface="Arial"/>
              </a:endParaRPr>
            </a:p>
            <a:p>
              <a:pPr marL="285750" indent="-285750">
                <a:spcAft>
                  <a:spcPts val="600"/>
                </a:spcAft>
                <a:buFont typeface="Arial" panose="020B0604020202020204" pitchFamily="34" charset="0"/>
                <a:buChar char="•"/>
                <a:defRPr/>
              </a:pPr>
              <a:r>
                <a:rPr lang="en-GB" sz="1500">
                  <a:solidFill>
                    <a:schemeClr val="tx1"/>
                  </a:solidFill>
                </a:rPr>
                <a:t>Qualifications landscape complex and more needs to be done to encourage employer investment in skills.</a:t>
              </a:r>
              <a:endParaRPr lang="en-GB" sz="1500">
                <a:solidFill>
                  <a:schemeClr val="tx1"/>
                </a:solidFill>
                <a:cs typeface="Arial"/>
              </a:endParaRPr>
            </a:p>
            <a:p>
              <a:pPr marL="285750" indent="-285750">
                <a:spcAft>
                  <a:spcPts val="600"/>
                </a:spcAft>
                <a:buFont typeface="Arial" panose="020B0604020202020204" pitchFamily="34" charset="0"/>
                <a:buChar char="•"/>
                <a:defRPr/>
              </a:pPr>
              <a:r>
                <a:rPr lang="en-GB" sz="1500">
                  <a:solidFill>
                    <a:schemeClr val="tx1"/>
                  </a:solidFill>
                </a:rPr>
                <a:t>Labour market and skills needed for growth vary considerably by region.</a:t>
              </a:r>
              <a:endParaRPr lang="en-GB" sz="1500">
                <a:solidFill>
                  <a:schemeClr val="tx1"/>
                </a:solidFill>
                <a:cs typeface="Arial"/>
              </a:endParaRPr>
            </a:p>
            <a:p>
              <a:pPr marL="285750" indent="-285750">
                <a:spcAft>
                  <a:spcPts val="600"/>
                </a:spcAft>
                <a:buFont typeface="Arial" panose="020B0604020202020204" pitchFamily="34" charset="0"/>
                <a:buChar char="•"/>
                <a:defRPr/>
              </a:pPr>
              <a:r>
                <a:rPr lang="en-GB" sz="1500">
                  <a:solidFill>
                    <a:schemeClr val="tx1"/>
                  </a:solidFill>
                </a:rPr>
                <a:t>Many occupations in demand are also projected for future growth, e.g. in health, social care and life sciences, green jobs, AI, creative industries, service-orientated roles.</a:t>
              </a:r>
              <a:endParaRPr lang="en-GB" sz="1500">
                <a:solidFill>
                  <a:schemeClr val="tx1"/>
                </a:solidFill>
                <a:cs typeface="Arial"/>
              </a:endParaRPr>
            </a:p>
          </p:txBody>
        </p:sp>
        <p:sp>
          <p:nvSpPr>
            <p:cNvPr id="9" name="Rectangle: Rounded Corners 8" descr="Title for publication, Driving growth and widening opportunities">
              <a:extLst>
                <a:ext uri="{FF2B5EF4-FFF2-40B4-BE49-F238E27FC236}">
                  <a16:creationId xmlns:a16="http://schemas.microsoft.com/office/drawing/2014/main" id="{52E8D352-355F-782E-AF36-30F1515B0AAF}"/>
                </a:ext>
              </a:extLst>
            </p:cNvPr>
            <p:cNvSpPr/>
            <p:nvPr/>
          </p:nvSpPr>
          <p:spPr>
            <a:xfrm>
              <a:off x="360659" y="851836"/>
              <a:ext cx="5436702" cy="798443"/>
            </a:xfrm>
            <a:prstGeom prst="round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GB"/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C6824847-F82E-51AC-3666-76F5B56495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6422001" y="826988"/>
            <a:ext cx="5562468" cy="5959256"/>
            <a:chOff x="6422001" y="826988"/>
            <a:chExt cx="5562468" cy="5959256"/>
          </a:xfrm>
        </p:grpSpPr>
        <p:sp>
          <p:nvSpPr>
            <p:cNvPr id="8" name="Rectangle: Rounded Corners 7">
              <a:extLst>
                <a:ext uri="{FF2B5EF4-FFF2-40B4-BE49-F238E27FC236}">
                  <a16:creationId xmlns:a16="http://schemas.microsoft.com/office/drawing/2014/main" id="{045DF1EC-796F-BEEE-8576-B9FA144489AF}"/>
                </a:ext>
              </a:extLst>
            </p:cNvPr>
            <p:cNvSpPr/>
            <p:nvPr/>
          </p:nvSpPr>
          <p:spPr>
            <a:xfrm>
              <a:off x="6422001" y="1795520"/>
              <a:ext cx="5551766" cy="4990724"/>
            </a:xfrm>
            <a:prstGeom prst="roundRect">
              <a:avLst/>
            </a:prstGeom>
            <a:solidFill>
              <a:srgbClr val="C5CDD7"/>
            </a:solidFill>
            <a:ln>
              <a:solidFill>
                <a:srgbClr val="7488A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40" tIns="45720" rIns="91440" bIns="45720" rtlCol="0" anchor="ctr"/>
            <a:lstStyle/>
            <a:p>
              <a:pPr>
                <a:defRPr/>
              </a:pPr>
              <a:r>
                <a:rPr lang="en-GB" sz="1500">
                  <a:solidFill>
                    <a:schemeClr val="tx1"/>
                  </a:solidFill>
                  <a:latin typeface="Arial" panose="020B0604020202020204"/>
                </a:rPr>
                <a:t>Skills</a:t>
              </a:r>
              <a:r>
                <a:rPr kumimoji="0" lang="en-GB" sz="15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 England's analysis and engagement with sectors on the growth and skills </a:t>
              </a:r>
              <a:r>
                <a:rPr lang="en-GB" sz="1500">
                  <a:solidFill>
                    <a:schemeClr val="tx1"/>
                  </a:solidFill>
                  <a:latin typeface="Arial" panose="020B0604020202020204"/>
                </a:rPr>
                <a:t>offer.</a:t>
              </a:r>
              <a:endParaRPr lang="en-GB" sz="1500">
                <a:solidFill>
                  <a:schemeClr val="tx1"/>
                </a:solidFill>
                <a:latin typeface="Arial" panose="020B0604020202020204"/>
                <a:cs typeface="Arial"/>
              </a:endParaRPr>
            </a:p>
            <a:p>
              <a:pPr>
                <a:defRPr/>
              </a:pPr>
              <a:endParaRPr lang="en-GB" sz="1500">
                <a:solidFill>
                  <a:schemeClr val="tx1"/>
                </a:solidFill>
                <a:latin typeface="Arial" panose="020B0604020202020204"/>
              </a:endParaRPr>
            </a:p>
            <a:p>
              <a:pPr>
                <a:defRPr/>
              </a:pPr>
              <a:r>
                <a:rPr lang="en-GB" sz="1500" b="1">
                  <a:solidFill>
                    <a:schemeClr val="tx1"/>
                  </a:solidFill>
                  <a:latin typeface="Arial" panose="020B0604020202020204"/>
                </a:rPr>
                <a:t>Key</a:t>
              </a:r>
              <a:r>
                <a:rPr kumimoji="0" lang="en-GB" sz="1500" b="1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 findings include:</a:t>
              </a:r>
              <a:endParaRPr lang="en-GB" sz="15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</a:endParaRPr>
            </a:p>
            <a:p>
              <a:pPr marL="285750" indent="-285750">
                <a:spcAft>
                  <a:spcPts val="600"/>
                </a:spcAft>
                <a:buFont typeface="Arial" panose="020B0604020202020204" pitchFamily="34" charset="0"/>
                <a:buChar char="•"/>
                <a:defRPr/>
              </a:pPr>
              <a:r>
                <a:rPr lang="en-GB" sz="1500">
                  <a:solidFill>
                    <a:schemeClr val="tx1"/>
                  </a:solidFill>
                  <a:latin typeface="Arial" panose="020B0604020202020204"/>
                </a:rPr>
                <a:t>Apprenticeships do not respond quickly enough to rapid changes (e.g. technological development).</a:t>
              </a:r>
            </a:p>
            <a:p>
              <a:pPr marL="285750" indent="-285750">
                <a:spcAft>
                  <a:spcPts val="600"/>
                </a:spcAft>
                <a:buFont typeface="Arial" panose="020B0604020202020204" pitchFamily="34" charset="0"/>
                <a:buChar char="•"/>
                <a:defRPr/>
              </a:pPr>
              <a:r>
                <a:rPr kumimoji="0" lang="en-GB" sz="15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SMEs face challenges in accessing apprenticeships due to limited capacity to deal with administrative requirements.</a:t>
              </a:r>
            </a:p>
            <a:p>
              <a:pPr marL="285750" indent="-285750">
                <a:spcAft>
                  <a:spcPts val="600"/>
                </a:spcAft>
                <a:buFont typeface="Arial" panose="020B0604020202020204" pitchFamily="34" charset="0"/>
                <a:buChar char="•"/>
                <a:defRPr/>
              </a:pPr>
              <a:r>
                <a:rPr kumimoji="0" lang="en-GB" sz="15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Feedback from employers supported the government’s aim to introduce shorter and foundation apprenticeships.</a:t>
              </a:r>
              <a:endParaRPr lang="en-GB" sz="15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</a:endParaRPr>
            </a:p>
            <a:p>
              <a:pPr marL="285750" indent="-285750">
                <a:spcAft>
                  <a:spcPts val="600"/>
                </a:spcAft>
                <a:buFont typeface="Arial" panose="020B0604020202020204" pitchFamily="34" charset="0"/>
                <a:buChar char="•"/>
                <a:defRPr/>
              </a:pPr>
              <a:r>
                <a:rPr lang="en-GB" sz="1500">
                  <a:solidFill>
                    <a:schemeClr val="tx1"/>
                  </a:solidFill>
                  <a:latin typeface="Arial" panose="020B0604020202020204"/>
                </a:rPr>
                <a:t>C</a:t>
              </a:r>
              <a:r>
                <a:rPr kumimoji="0" lang="en-GB" sz="1500" b="0" i="0" u="none" strike="noStrike" kern="1200" cap="none" spc="0" normalizeH="0" baseline="0" noProof="0" err="1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onsiderable</a:t>
              </a:r>
              <a:r>
                <a:rPr kumimoji="0" lang="en-GB" sz="15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 appetite for ‘bolt-on’ training to supplement prior learning and attainment, particularly across AI and digital skills.</a:t>
              </a:r>
              <a:endParaRPr lang="en-GB" sz="15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</a:endParaRPr>
            </a:p>
            <a:p>
              <a:pPr marL="285750" indent="-285750">
                <a:spcAft>
                  <a:spcPts val="600"/>
                </a:spcAft>
                <a:buFont typeface="Arial" panose="020B0604020202020204" pitchFamily="34" charset="0"/>
                <a:buChar char="•"/>
                <a:defRPr/>
              </a:pPr>
              <a:r>
                <a:rPr kumimoji="0" lang="en-GB" sz="15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Employers want to build on the success of existing programmes, such as Skills Bootcamps, to provide levy-funded accelerated training programmes.</a:t>
              </a:r>
              <a:endParaRPr lang="en-GB" sz="15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</a:endParaRPr>
            </a:p>
          </p:txBody>
        </p:sp>
        <p:sp>
          <p:nvSpPr>
            <p:cNvPr id="10" name="Rectangle: Rounded Corners 9">
              <a:extLst>
                <a:ext uri="{FF2B5EF4-FFF2-40B4-BE49-F238E27FC236}">
                  <a16:creationId xmlns:a16="http://schemas.microsoft.com/office/drawing/2014/main" id="{96B948AD-487B-CA91-F019-14BECD2E7830}"/>
                </a:ext>
              </a:extLst>
            </p:cNvPr>
            <p:cNvSpPr/>
            <p:nvPr/>
          </p:nvSpPr>
          <p:spPr>
            <a:xfrm>
              <a:off x="6547767" y="826988"/>
              <a:ext cx="5436702" cy="798443"/>
            </a:xfrm>
            <a:prstGeom prst="round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40" tIns="45720" rIns="91440" bIns="45720" rtlCol="0" anchor="ctr"/>
            <a:lstStyle/>
            <a:p>
              <a:pPr algn="ctr"/>
              <a:r>
                <a:rPr lang="en-GB" b="1" u="sng"/>
                <a:t>Skills England: Skills for growth and opportunity</a:t>
              </a:r>
              <a:r>
                <a:rPr lang="en-GB" b="1" u="sng">
                  <a:solidFill>
                    <a:schemeClr val="bg1"/>
                  </a:solidFill>
                  <a:cs typeface="Arial"/>
                </a:rPr>
                <a:t> (June 2025)</a:t>
              </a:r>
              <a:endParaRPr lang="en-GB" u="sng">
                <a:solidFill>
                  <a:schemeClr val="bg1"/>
                </a:solidFill>
                <a:cs typeface="Arial"/>
              </a:endParaRPr>
            </a:p>
          </p:txBody>
        </p:sp>
      </p:grpSp>
      <p:sp>
        <p:nvSpPr>
          <p:cNvPr id="11" name="TextBox 10">
            <a:extLst>
              <a:ext uri="{FF2B5EF4-FFF2-40B4-BE49-F238E27FC236}">
                <a16:creationId xmlns:a16="http://schemas.microsoft.com/office/drawing/2014/main" id="{8BD50C7D-05AF-C150-2838-39703FE5F07D}"/>
              </a:ext>
            </a:extLst>
          </p:cNvPr>
          <p:cNvSpPr txBox="1"/>
          <p:nvPr/>
        </p:nvSpPr>
        <p:spPr>
          <a:xfrm>
            <a:off x="531682" y="977701"/>
            <a:ext cx="5196765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>
              <a:tabLst>
                <a:tab pos="2330450" algn="l"/>
              </a:tabLst>
            </a:pPr>
            <a:r>
              <a:rPr lang="en-GB" b="1">
                <a:solidFill>
                  <a:srgbClr val="FFFFFF"/>
                </a:solidFill>
                <a:cs typeface="Arial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Driving growth and widening opportunities</a:t>
            </a:r>
            <a:r>
              <a:rPr lang="en-GB" b="1">
                <a:solidFill>
                  <a:srgbClr val="FFFFFF"/>
                </a:solidFill>
                <a:cs typeface="Arial"/>
              </a:rPr>
              <a:t> </a:t>
            </a:r>
            <a:endParaRPr lang="en-US">
              <a:cs typeface="Arial"/>
            </a:endParaRPr>
          </a:p>
          <a:p>
            <a:pPr algn="ctr"/>
            <a:r>
              <a:rPr lang="en-GB" b="1" u="sng">
                <a:solidFill>
                  <a:srgbClr val="FFFFFF"/>
                </a:solidFill>
                <a:cs typeface="Arial"/>
              </a:rPr>
              <a:t>(September 2024</a:t>
            </a:r>
            <a:r>
              <a:rPr lang="en-GB" b="1">
                <a:solidFill>
                  <a:srgbClr val="FFFFFF"/>
                </a:solidFill>
                <a:cs typeface="Arial"/>
              </a:rPr>
              <a:t>)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0036846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3CD5C56-4C81-530D-EEAC-A10BF671ED5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2525F6C8-02CE-7671-6C45-18F0F4453E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33599" y="2492235"/>
            <a:ext cx="9719899" cy="752192"/>
          </a:xfrm>
        </p:spPr>
        <p:txBody>
          <a:bodyPr vert="horz" lIns="0" tIns="0" rIns="0" bIns="0" rtlCol="0" anchor="b" anchorCtr="0">
            <a:normAutofit/>
          </a:bodyPr>
          <a:lstStyle/>
          <a:p>
            <a:r>
              <a:rPr lang="en-GB" sz="4500"/>
              <a:t>Any questions?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E51C6A3-24D2-0ADB-41D0-02FA5D99C30B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FAB73BC-B049-4115-A692-8D63A059BFB8}" type="slidenum">
              <a:rPr lang="en-GB" smtClean="0"/>
              <a:pPr/>
              <a:t>6</a:t>
            </a:fld>
            <a:endParaRPr lang="en-GB"/>
          </a:p>
        </p:txBody>
      </p:sp>
      <p:sp>
        <p:nvSpPr>
          <p:cNvPr id="2" name="Title 5">
            <a:extLst>
              <a:ext uri="{FF2B5EF4-FFF2-40B4-BE49-F238E27FC236}">
                <a16:creationId xmlns:a16="http://schemas.microsoft.com/office/drawing/2014/main" id="{AB1F5E94-57A5-24A0-2294-9E3BF6F1073C}"/>
              </a:ext>
            </a:extLst>
          </p:cNvPr>
          <p:cNvSpPr txBox="1">
            <a:spLocks/>
          </p:cNvSpPr>
          <p:nvPr/>
        </p:nvSpPr>
        <p:spPr>
          <a:xfrm>
            <a:off x="894419" y="1638804"/>
            <a:ext cx="11450148" cy="3339599"/>
          </a:xfrm>
          <a:prstGeom prst="rect">
            <a:avLst/>
          </a:prstGeom>
        </p:spPr>
        <p:txBody>
          <a:bodyPr vert="horz" lIns="0" tIns="0" rIns="0" bIns="0" rtlCol="0" anchor="b" anchorCtr="0">
            <a:norm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600" b="1" kern="1200">
                <a:solidFill>
                  <a:schemeClr val="accent5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2053575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2AF6B6-233C-5E12-A64E-6D0C95224AB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/>
              <a:t>Skills England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DDEDD23-CF95-035D-5D44-CE0CDCAE0B7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6009834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Skills England">
      <a:dk1>
        <a:sysClr val="windowText" lastClr="000000"/>
      </a:dk1>
      <a:lt1>
        <a:sysClr val="window" lastClr="FFFFFF"/>
      </a:lt1>
      <a:dk2>
        <a:srgbClr val="000000"/>
      </a:dk2>
      <a:lt2>
        <a:srgbClr val="FFFFFF"/>
      </a:lt2>
      <a:accent1>
        <a:srgbClr val="774B99"/>
      </a:accent1>
      <a:accent2>
        <a:srgbClr val="2BBAD9"/>
      </a:accent2>
      <a:accent3>
        <a:srgbClr val="0E6237"/>
      </a:accent3>
      <a:accent4>
        <a:srgbClr val="A3D55F"/>
      </a:accent4>
      <a:accent5>
        <a:srgbClr val="183860"/>
      </a:accent5>
      <a:accent6>
        <a:srgbClr val="F6DA40"/>
      </a:accent6>
      <a:hlink>
        <a:srgbClr val="183860"/>
      </a:hlink>
      <a:folHlink>
        <a:srgbClr val="183860"/>
      </a:folHlink>
    </a:clrScheme>
    <a:fontScheme name="Skills England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kills England PowerPoint template.potx" id="{3B067E99-DEA1-460A-96A8-C51E1C20045F}" vid="{C4DF9396-DCAF-46CD-9CE6-4222325B0D2D}"/>
    </a:ext>
  </a:extLst>
</a:theme>
</file>

<file path=ppt/theme/theme2.xml><?xml version="1.0" encoding="utf-8"?>
<a:theme xmlns:a="http://schemas.openxmlformats.org/drawingml/2006/main" name="Office Theme">
  <a:themeElements>
    <a:clrScheme name="Skills England">
      <a:dk1>
        <a:sysClr val="windowText" lastClr="000000"/>
      </a:dk1>
      <a:lt1>
        <a:sysClr val="window" lastClr="FFFFFF"/>
      </a:lt1>
      <a:dk2>
        <a:srgbClr val="000000"/>
      </a:dk2>
      <a:lt2>
        <a:srgbClr val="FFFFFF"/>
      </a:lt2>
      <a:accent1>
        <a:srgbClr val="774B99"/>
      </a:accent1>
      <a:accent2>
        <a:srgbClr val="2BBAD9"/>
      </a:accent2>
      <a:accent3>
        <a:srgbClr val="0E6237"/>
      </a:accent3>
      <a:accent4>
        <a:srgbClr val="A3D55F"/>
      </a:accent4>
      <a:accent5>
        <a:srgbClr val="183860"/>
      </a:accent5>
      <a:accent6>
        <a:srgbClr val="F6DA40"/>
      </a:accent6>
      <a:hlink>
        <a:srgbClr val="183860"/>
      </a:hlink>
      <a:folHlink>
        <a:srgbClr val="183860"/>
      </a:folHlink>
    </a:clrScheme>
    <a:fontScheme name="Skills England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Skills England">
      <a:dk1>
        <a:sysClr val="windowText" lastClr="000000"/>
      </a:dk1>
      <a:lt1>
        <a:sysClr val="window" lastClr="FFFFFF"/>
      </a:lt1>
      <a:dk2>
        <a:srgbClr val="000000"/>
      </a:dk2>
      <a:lt2>
        <a:srgbClr val="FFFFFF"/>
      </a:lt2>
      <a:accent1>
        <a:srgbClr val="774B99"/>
      </a:accent1>
      <a:accent2>
        <a:srgbClr val="2BBAD9"/>
      </a:accent2>
      <a:accent3>
        <a:srgbClr val="0E6237"/>
      </a:accent3>
      <a:accent4>
        <a:srgbClr val="A3D55F"/>
      </a:accent4>
      <a:accent5>
        <a:srgbClr val="183860"/>
      </a:accent5>
      <a:accent6>
        <a:srgbClr val="F6DA40"/>
      </a:accent6>
      <a:hlink>
        <a:srgbClr val="183860"/>
      </a:hlink>
      <a:folHlink>
        <a:srgbClr val="183860"/>
      </a:folHlink>
    </a:clrScheme>
    <a:fontScheme name="Skills England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7a7d6438-329b-4692-931d-235ad0f59d71" xsi:nil="true"/>
    <lcf76f155ced4ddcb4097134ff3c332f xmlns="ddcc27b2-4d09-419a-b1c4-53488b422031">
      <Terms xmlns="http://schemas.microsoft.com/office/infopath/2007/PartnerControls"/>
    </lcf76f155ced4ddcb4097134ff3c332f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EAF8300655572429B556ABC52E0F5D2" ma:contentTypeVersion="12" ma:contentTypeDescription="Create a new document." ma:contentTypeScope="" ma:versionID="e4e6e4c49ee4817358edce8119cce352">
  <xsd:schema xmlns:xsd="http://www.w3.org/2001/XMLSchema" xmlns:xs="http://www.w3.org/2001/XMLSchema" xmlns:p="http://schemas.microsoft.com/office/2006/metadata/properties" xmlns:ns2="ddcc27b2-4d09-419a-b1c4-53488b422031" xmlns:ns3="7a7d6438-329b-4692-931d-235ad0f59d71" targetNamespace="http://schemas.microsoft.com/office/2006/metadata/properties" ma:root="true" ma:fieldsID="6c2015790facf9bf52df06dc194df863" ns2:_="" ns3:_="">
    <xsd:import namespace="ddcc27b2-4d09-419a-b1c4-53488b422031"/>
    <xsd:import namespace="7a7d6438-329b-4692-931d-235ad0f59d7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  <xsd:element ref="ns2:lcf76f155ced4ddcb4097134ff3c332f" minOccurs="0"/>
                <xsd:element ref="ns3:TaxCatchAll" minOccurs="0"/>
                <xsd:element ref="ns2:MediaServiceDateTaken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dcc27b2-4d09-419a-b1c4-53488b42203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ec07c698-60f5-424f-b9af-f4c59398b511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15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9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a7d6438-329b-4692-931d-235ad0f59d71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bf6c3c-3537-4535-badc-8a0bf113021d}" ma:internalName="TaxCatchAll" ma:showField="CatchAllData" ma:web="7a7d6438-329b-4692-931d-235ad0f59d7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BE8637D1-51CB-49B5-A7DB-E5FBCA0A0ABC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0DF478A9-2677-422D-B74A-2051D7F50D7B}">
  <ds:schemaRefs>
    <ds:schemaRef ds:uri="7a7d6438-329b-4692-931d-235ad0f59d71"/>
    <ds:schemaRef ds:uri="ddcc27b2-4d09-419a-b1c4-53488b422031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87FFA763-1043-4DCE-9CAC-B7ADDAAC1B3F}">
  <ds:schemaRefs>
    <ds:schemaRef ds:uri="7a7d6438-329b-4692-931d-235ad0f59d71"/>
    <ds:schemaRef ds:uri="ddcc27b2-4d09-419a-b1c4-53488b422031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docMetadata/LabelInfo.xml><?xml version="1.0" encoding="utf-8"?>
<clbl:labelList xmlns:clbl="http://schemas.microsoft.com/office/2020/mipLabelMetadata">
  <clbl:label id="{fad277c9-c60a-4da1-b5f3-b3b8b34a82f9}" enabled="0" method="" siteId="{fad277c9-c60a-4da1-b5f3-b3b8b34a82f9}" removed="1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520</Words>
  <Application>Microsoft Macintosh PowerPoint</Application>
  <PresentationFormat>Widescreen</PresentationFormat>
  <Paragraphs>52</Paragraphs>
  <Slides>7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9" baseType="lpstr">
      <vt:lpstr>Arial</vt:lpstr>
      <vt:lpstr>Office Theme</vt:lpstr>
      <vt:lpstr>Introducing Skills England</vt:lpstr>
      <vt:lpstr>Who we are</vt:lpstr>
      <vt:lpstr>Skills England Vision</vt:lpstr>
      <vt:lpstr>How we will work: understand, simplify, mobilise</vt:lpstr>
      <vt:lpstr>What we have found: Skills England publications</vt:lpstr>
      <vt:lpstr>Any questions?</vt:lpstr>
      <vt:lpstr>Skills England</vt:lpstr>
    </vt:vector>
  </TitlesOfParts>
  <Manager>Skills England</Manager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>[Subtitle or description]</dc:subject>
  <dc:creator>WILLIS, Gabby</dc:creator>
  <cp:keywords>[Key words separated by commas]</cp:keywords>
  <cp:lastModifiedBy>Mandy Crawford-Lee</cp:lastModifiedBy>
  <cp:revision>2</cp:revision>
  <dcterms:created xsi:type="dcterms:W3CDTF">2025-05-08T10:42:59Z</dcterms:created>
  <dcterms:modified xsi:type="dcterms:W3CDTF">2025-06-29T15:26:31Z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0x010100BEAF8300655572429B556ABC52E0F5D2</vt:lpwstr>
  </property>
  <property fmtid="{D5CDD505-2E9C-101B-9397-08002B2CF9AE}" pid="3" name="MediaServiceImageTags">
    <vt:lpwstr/>
  </property>
</Properties>
</file>