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8" r:id="rId4"/>
    <p:sldMasterId id="2147483666" r:id="rId5"/>
    <p:sldMasterId id="2147483672" r:id="rId6"/>
    <p:sldMasterId id="2147483694" r:id="rId7"/>
  </p:sldMasterIdLst>
  <p:notesMasterIdLst>
    <p:notesMasterId r:id="rId34"/>
  </p:notesMasterIdLst>
  <p:sldIdLst>
    <p:sldId id="4137" r:id="rId8"/>
    <p:sldId id="4213" r:id="rId9"/>
    <p:sldId id="298" r:id="rId10"/>
    <p:sldId id="4199" r:id="rId11"/>
    <p:sldId id="4197" r:id="rId12"/>
    <p:sldId id="4195" r:id="rId13"/>
    <p:sldId id="4192" r:id="rId14"/>
    <p:sldId id="4204" r:id="rId15"/>
    <p:sldId id="4196" r:id="rId16"/>
    <p:sldId id="4198" r:id="rId17"/>
    <p:sldId id="4200" r:id="rId18"/>
    <p:sldId id="4205" r:id="rId19"/>
    <p:sldId id="4202" r:id="rId20"/>
    <p:sldId id="4207" r:id="rId21"/>
    <p:sldId id="4203" r:id="rId22"/>
    <p:sldId id="4212" r:id="rId23"/>
    <p:sldId id="4206" r:id="rId24"/>
    <p:sldId id="4201" r:id="rId25"/>
    <p:sldId id="4208" r:id="rId26"/>
    <p:sldId id="4209" r:id="rId27"/>
    <p:sldId id="4210" r:id="rId28"/>
    <p:sldId id="4211" r:id="rId29"/>
    <p:sldId id="4170" r:id="rId30"/>
    <p:sldId id="4193" r:id="rId31"/>
    <p:sldId id="4194" r:id="rId32"/>
    <p:sldId id="4189" r:id="rId33"/>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6"/>
    <a:srgbClr val="C7E7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45"/>
  </p:normalViewPr>
  <p:slideViewPr>
    <p:cSldViewPr snapToGrid="0">
      <p:cViewPr varScale="1">
        <p:scale>
          <a:sx n="106" d="100"/>
          <a:sy n="106" d="100"/>
        </p:scale>
        <p:origin x="6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PlaceHolder 1"/>
          <p:cNvSpPr>
            <a:spLocks noGrp="1" noRot="1" noChangeAspect="1"/>
          </p:cNvSpPr>
          <p:nvPr>
            <p:ph type="sldImg"/>
          </p:nvPr>
        </p:nvSpPr>
        <p:spPr>
          <a:xfrm>
            <a:off x="200025" y="806450"/>
            <a:ext cx="7069138" cy="3976688"/>
          </a:xfrm>
          <a:prstGeom prst="rect">
            <a:avLst/>
          </a:prstGeom>
        </p:spPr>
        <p:txBody>
          <a:bodyPr lIns="0" tIns="0" rIns="0" bIns="0" anchor="ctr">
            <a:noAutofit/>
          </a:bodyPr>
          <a:lstStyle/>
          <a:p>
            <a:pPr algn="ctr"/>
            <a:r>
              <a:rPr lang="en-GB" sz="4400" b="0" strike="noStrike" spc="-1">
                <a:latin typeface="Arial"/>
              </a:rPr>
              <a:t>Click to move the slide</a:t>
            </a:r>
          </a:p>
        </p:txBody>
      </p:sp>
      <p:sp>
        <p:nvSpPr>
          <p:cNvPr id="168" name="PlaceHolder 2"/>
          <p:cNvSpPr>
            <a:spLocks noGrp="1"/>
          </p:cNvSpPr>
          <p:nvPr>
            <p:ph type="body"/>
          </p:nvPr>
        </p:nvSpPr>
        <p:spPr>
          <a:xfrm>
            <a:off x="747114" y="5038284"/>
            <a:ext cx="5976556" cy="4772924"/>
          </a:xfrm>
          <a:prstGeom prst="rect">
            <a:avLst/>
          </a:prstGeom>
        </p:spPr>
        <p:txBody>
          <a:bodyPr lIns="0" tIns="0" rIns="0" bIns="0">
            <a:noAutofit/>
          </a:bodyPr>
          <a:lstStyle/>
          <a:p>
            <a:r>
              <a:rPr lang="en-GB" sz="2000" b="0" strike="noStrike" spc="-1">
                <a:latin typeface="Arial"/>
              </a:rPr>
              <a:t>Click to edit the notes' format</a:t>
            </a:r>
          </a:p>
        </p:txBody>
      </p:sp>
      <p:sp>
        <p:nvSpPr>
          <p:cNvPr id="169" name="PlaceHolder 3"/>
          <p:cNvSpPr>
            <a:spLocks noGrp="1"/>
          </p:cNvSpPr>
          <p:nvPr>
            <p:ph type="hdr"/>
          </p:nvPr>
        </p:nvSpPr>
        <p:spPr>
          <a:xfrm>
            <a:off x="0" y="0"/>
            <a:ext cx="3242119" cy="530007"/>
          </a:xfrm>
          <a:prstGeom prst="rect">
            <a:avLst/>
          </a:prstGeom>
        </p:spPr>
        <p:txBody>
          <a:bodyPr lIns="0" tIns="0" rIns="0" bIns="0">
            <a:noAutofit/>
          </a:bodyPr>
          <a:lstStyle/>
          <a:p>
            <a:r>
              <a:rPr lang="en-GB" sz="1400" b="0" strike="noStrike" spc="-1">
                <a:latin typeface="Times New Roman"/>
              </a:rPr>
              <a:t>&lt;header&gt;</a:t>
            </a:r>
          </a:p>
        </p:txBody>
      </p:sp>
      <p:sp>
        <p:nvSpPr>
          <p:cNvPr id="170" name="PlaceHolder 4"/>
          <p:cNvSpPr>
            <a:spLocks noGrp="1"/>
          </p:cNvSpPr>
          <p:nvPr>
            <p:ph type="dt"/>
          </p:nvPr>
        </p:nvSpPr>
        <p:spPr>
          <a:xfrm>
            <a:off x="4228665" y="0"/>
            <a:ext cx="3242119" cy="530007"/>
          </a:xfrm>
          <a:prstGeom prst="rect">
            <a:avLst/>
          </a:prstGeom>
        </p:spPr>
        <p:txBody>
          <a:bodyPr lIns="0" tIns="0" rIns="0" bIns="0">
            <a:noAutofit/>
          </a:bodyPr>
          <a:lstStyle/>
          <a:p>
            <a:pPr algn="r"/>
            <a:r>
              <a:rPr lang="en-GB" sz="1400" b="0" strike="noStrike" spc="-1">
                <a:latin typeface="Times New Roman"/>
              </a:rPr>
              <a:t>&lt;date/time&gt;</a:t>
            </a:r>
          </a:p>
        </p:txBody>
      </p:sp>
      <p:sp>
        <p:nvSpPr>
          <p:cNvPr id="171" name="PlaceHolder 5"/>
          <p:cNvSpPr>
            <a:spLocks noGrp="1"/>
          </p:cNvSpPr>
          <p:nvPr>
            <p:ph type="ftr"/>
          </p:nvPr>
        </p:nvSpPr>
        <p:spPr>
          <a:xfrm>
            <a:off x="0" y="10076926"/>
            <a:ext cx="3242119" cy="530007"/>
          </a:xfrm>
          <a:prstGeom prst="rect">
            <a:avLst/>
          </a:prstGeom>
        </p:spPr>
        <p:txBody>
          <a:bodyPr lIns="0" tIns="0" rIns="0" bIns="0" anchor="b">
            <a:noAutofit/>
          </a:bodyPr>
          <a:lstStyle/>
          <a:p>
            <a:r>
              <a:rPr lang="en-GB" sz="1400" b="0" strike="noStrike" spc="-1">
                <a:latin typeface="Times New Roman"/>
              </a:rPr>
              <a:t>&lt;footer&gt;</a:t>
            </a:r>
          </a:p>
        </p:txBody>
      </p:sp>
      <p:sp>
        <p:nvSpPr>
          <p:cNvPr id="172" name="PlaceHolder 6"/>
          <p:cNvSpPr>
            <a:spLocks noGrp="1"/>
          </p:cNvSpPr>
          <p:nvPr>
            <p:ph type="sldNum"/>
          </p:nvPr>
        </p:nvSpPr>
        <p:spPr>
          <a:xfrm>
            <a:off x="4228665" y="10076926"/>
            <a:ext cx="3242119" cy="530007"/>
          </a:xfrm>
          <a:prstGeom prst="rect">
            <a:avLst/>
          </a:prstGeom>
        </p:spPr>
        <p:txBody>
          <a:bodyPr lIns="0" tIns="0" rIns="0" bIns="0" anchor="b">
            <a:noAutofit/>
          </a:bodyPr>
          <a:lstStyle/>
          <a:p>
            <a:pPr algn="r"/>
            <a:fld id="{B92F4D10-E96A-4E6F-BE69-EC9BB701AC53}" type="slidenum">
              <a:rPr lang="en-GB" sz="1400" b="0" strike="noStrike" spc="-1">
                <a:latin typeface="Times New Roman"/>
              </a:rPr>
              <a:t>‹#›</a:t>
            </a:fld>
            <a:endParaRPr lang="en-GB"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1503" marR="0" lvl="0" indent="-32150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E21BBB-1F51-B84C-BEE0-529D9C9FBA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1449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89180-114B-1E44-B2FB-EB68F2522AF7}"/>
              </a:ext>
            </a:extLst>
          </p:cNvPr>
          <p:cNvSpPr>
            <a:spLocks noGrp="1"/>
          </p:cNvSpPr>
          <p:nvPr>
            <p:ph type="ctrTitle"/>
          </p:nvPr>
        </p:nvSpPr>
        <p:spPr>
          <a:xfrm>
            <a:off x="1524000" y="1335024"/>
            <a:ext cx="9144000" cy="713232"/>
          </a:xfrm>
        </p:spPr>
        <p:txBody>
          <a:bodyPr anchor="b"/>
          <a:lstStyle>
            <a:lvl1pPr algn="ctr">
              <a:defRPr sz="4200" b="1"/>
            </a:lvl1pPr>
          </a:lstStyle>
          <a:p>
            <a:r>
              <a:rPr lang="en-GB"/>
              <a:t>Click to edit Master title style</a:t>
            </a:r>
          </a:p>
        </p:txBody>
      </p:sp>
      <p:sp>
        <p:nvSpPr>
          <p:cNvPr id="3" name="Subtitle 2">
            <a:extLst>
              <a:ext uri="{FF2B5EF4-FFF2-40B4-BE49-F238E27FC236}">
                <a16:creationId xmlns:a16="http://schemas.microsoft.com/office/drawing/2014/main" id="{CF08DD05-ECB7-304F-9F50-1DF2E016689F}"/>
              </a:ext>
            </a:extLst>
          </p:cNvPr>
          <p:cNvSpPr>
            <a:spLocks noGrp="1"/>
          </p:cNvSpPr>
          <p:nvPr>
            <p:ph type="subTitle" idx="1"/>
          </p:nvPr>
        </p:nvSpPr>
        <p:spPr>
          <a:xfrm>
            <a:off x="1524000" y="3269673"/>
            <a:ext cx="9144000" cy="1988127"/>
          </a:xfrm>
        </p:spPr>
        <p:txBody>
          <a:bodyPr/>
          <a:lstStyle>
            <a:lvl1pPr marL="0" indent="0" algn="ctr">
              <a:buNone/>
              <a:defRPr sz="2800">
                <a:solidFill>
                  <a:srgbClr val="01189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347FDD4A-1780-3743-81EB-9CC757FC6620}"/>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427481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D96B44-1948-1344-A8AE-BB2227130BA1}"/>
              </a:ext>
            </a:extLst>
          </p:cNvPr>
          <p:cNvSpPr>
            <a:spLocks noGrp="1"/>
          </p:cNvSpPr>
          <p:nvPr>
            <p:ph type="dt" sz="half" idx="10"/>
          </p:nvPr>
        </p:nvSpPr>
        <p:spPr/>
        <p:txBody>
          <a:bodyPr/>
          <a:lstStyle/>
          <a:p>
            <a:fld id="{90BD602A-0A09-7744-B74E-6B4C61CADCF7}" type="datetimeFigureOut">
              <a:rPr lang="en-GB" smtClean="0"/>
              <a:t>15/04/2025</a:t>
            </a:fld>
            <a:endParaRPr lang="en-GB"/>
          </a:p>
        </p:txBody>
      </p:sp>
      <p:sp>
        <p:nvSpPr>
          <p:cNvPr id="3" name="Footer Placeholder 2">
            <a:extLst>
              <a:ext uri="{FF2B5EF4-FFF2-40B4-BE49-F238E27FC236}">
                <a16:creationId xmlns:a16="http://schemas.microsoft.com/office/drawing/2014/main" id="{E4E49C23-5ADD-764C-8F09-115E5AE1C6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3A691B2-687D-4147-8266-8C41DBDE2F8D}"/>
              </a:ext>
            </a:extLst>
          </p:cNvPr>
          <p:cNvSpPr>
            <a:spLocks noGrp="1"/>
          </p:cNvSpPr>
          <p:nvPr>
            <p:ph type="sldNum" sz="quarter" idx="12"/>
          </p:nvPr>
        </p:nvSpPr>
        <p:spPr/>
        <p:txBody>
          <a:bodyPr/>
          <a:lstStyle/>
          <a:p>
            <a:fld id="{616F91C2-30F7-1049-959D-235E80F8ED7A}" type="slidenum">
              <a:rPr lang="en-GB" smtClean="0"/>
              <a:t>‹#›</a:t>
            </a:fld>
            <a:endParaRPr lang="en-GB"/>
          </a:p>
        </p:txBody>
      </p:sp>
    </p:spTree>
    <p:extLst>
      <p:ext uri="{BB962C8B-B14F-4D97-AF65-F5344CB8AC3E}">
        <p14:creationId xmlns:p14="http://schemas.microsoft.com/office/powerpoint/2010/main" val="263474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7371-6172-7D48-BF0D-F9651B6DA41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A293B7D-71DC-8B4A-9236-2BED79BD81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5B6D520-336F-6646-B5A7-7634801F3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BEC738A-1E16-D846-AD67-E236FE5BFD47}"/>
              </a:ext>
            </a:extLst>
          </p:cNvPr>
          <p:cNvSpPr>
            <a:spLocks noGrp="1"/>
          </p:cNvSpPr>
          <p:nvPr>
            <p:ph type="dt" sz="half" idx="10"/>
          </p:nvPr>
        </p:nvSpPr>
        <p:spPr/>
        <p:txBody>
          <a:bodyPr/>
          <a:lstStyle/>
          <a:p>
            <a:fld id="{90BD602A-0A09-7744-B74E-6B4C61CADCF7}" type="datetimeFigureOut">
              <a:rPr lang="en-GB" smtClean="0"/>
              <a:t>15/04/2025</a:t>
            </a:fld>
            <a:endParaRPr lang="en-GB"/>
          </a:p>
        </p:txBody>
      </p:sp>
      <p:sp>
        <p:nvSpPr>
          <p:cNvPr id="6" name="Footer Placeholder 5">
            <a:extLst>
              <a:ext uri="{FF2B5EF4-FFF2-40B4-BE49-F238E27FC236}">
                <a16:creationId xmlns:a16="http://schemas.microsoft.com/office/drawing/2014/main" id="{056C0353-A1EE-6048-9128-AAE07761ED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637568-8963-BB43-AA5C-1AD1F4CF0001}"/>
              </a:ext>
            </a:extLst>
          </p:cNvPr>
          <p:cNvSpPr>
            <a:spLocks noGrp="1"/>
          </p:cNvSpPr>
          <p:nvPr>
            <p:ph type="sldNum" sz="quarter" idx="12"/>
          </p:nvPr>
        </p:nvSpPr>
        <p:spPr/>
        <p:txBody>
          <a:bodyPr/>
          <a:lstStyle/>
          <a:p>
            <a:fld id="{616F91C2-30F7-1049-959D-235E80F8ED7A}" type="slidenum">
              <a:rPr lang="en-GB" smtClean="0"/>
              <a:t>‹#›</a:t>
            </a:fld>
            <a:endParaRPr lang="en-GB"/>
          </a:p>
        </p:txBody>
      </p:sp>
    </p:spTree>
    <p:extLst>
      <p:ext uri="{BB962C8B-B14F-4D97-AF65-F5344CB8AC3E}">
        <p14:creationId xmlns:p14="http://schemas.microsoft.com/office/powerpoint/2010/main" val="2984441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25EA-4237-5047-A0FC-E8125819566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5DF098C-A5AE-4C41-9D61-0A9F6E8C81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15182F6-69F9-0648-8ECD-9FBCE8303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FCD988-DA0A-A649-923C-045C79BAD5A8}"/>
              </a:ext>
            </a:extLst>
          </p:cNvPr>
          <p:cNvSpPr>
            <a:spLocks noGrp="1"/>
          </p:cNvSpPr>
          <p:nvPr>
            <p:ph type="dt" sz="half" idx="10"/>
          </p:nvPr>
        </p:nvSpPr>
        <p:spPr/>
        <p:txBody>
          <a:bodyPr/>
          <a:lstStyle/>
          <a:p>
            <a:fld id="{90BD602A-0A09-7744-B74E-6B4C61CADCF7}" type="datetimeFigureOut">
              <a:rPr lang="en-GB" smtClean="0"/>
              <a:t>15/04/2025</a:t>
            </a:fld>
            <a:endParaRPr lang="en-GB"/>
          </a:p>
        </p:txBody>
      </p:sp>
      <p:sp>
        <p:nvSpPr>
          <p:cNvPr id="6" name="Footer Placeholder 5">
            <a:extLst>
              <a:ext uri="{FF2B5EF4-FFF2-40B4-BE49-F238E27FC236}">
                <a16:creationId xmlns:a16="http://schemas.microsoft.com/office/drawing/2014/main" id="{61C8AC46-BE70-7046-80E7-77E36975BD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A5D6FE-BD3D-BE44-B975-AD2F1E07EE83}"/>
              </a:ext>
            </a:extLst>
          </p:cNvPr>
          <p:cNvSpPr>
            <a:spLocks noGrp="1"/>
          </p:cNvSpPr>
          <p:nvPr>
            <p:ph type="sldNum" sz="quarter" idx="12"/>
          </p:nvPr>
        </p:nvSpPr>
        <p:spPr/>
        <p:txBody>
          <a:bodyPr/>
          <a:lstStyle/>
          <a:p>
            <a:fld id="{616F91C2-30F7-1049-959D-235E80F8ED7A}" type="slidenum">
              <a:rPr lang="en-GB" smtClean="0"/>
              <a:t>‹#›</a:t>
            </a:fld>
            <a:endParaRPr lang="en-GB"/>
          </a:p>
        </p:txBody>
      </p:sp>
    </p:spTree>
    <p:extLst>
      <p:ext uri="{BB962C8B-B14F-4D97-AF65-F5344CB8AC3E}">
        <p14:creationId xmlns:p14="http://schemas.microsoft.com/office/powerpoint/2010/main" val="981915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7A9D-4DBF-244F-B30F-6F9BA68A2C3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88BA664-D274-3445-ABD8-FD448D713C0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B611824-5A18-3C4D-A5DA-76444D578B82}"/>
              </a:ext>
            </a:extLst>
          </p:cNvPr>
          <p:cNvSpPr>
            <a:spLocks noGrp="1"/>
          </p:cNvSpPr>
          <p:nvPr>
            <p:ph type="dt" sz="half" idx="10"/>
          </p:nvPr>
        </p:nvSpPr>
        <p:spPr/>
        <p:txBody>
          <a:bodyPr/>
          <a:lstStyle/>
          <a:p>
            <a:fld id="{90BD602A-0A09-7744-B74E-6B4C61CADCF7}" type="datetimeFigureOut">
              <a:rPr lang="en-GB" smtClean="0"/>
              <a:t>15/04/2025</a:t>
            </a:fld>
            <a:endParaRPr lang="en-GB"/>
          </a:p>
        </p:txBody>
      </p:sp>
      <p:sp>
        <p:nvSpPr>
          <p:cNvPr id="5" name="Footer Placeholder 4">
            <a:extLst>
              <a:ext uri="{FF2B5EF4-FFF2-40B4-BE49-F238E27FC236}">
                <a16:creationId xmlns:a16="http://schemas.microsoft.com/office/drawing/2014/main" id="{2192AE70-35AF-F341-B11D-5A1B12D14A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8D6BC9-F2A1-D947-BA14-34B4CD32808C}"/>
              </a:ext>
            </a:extLst>
          </p:cNvPr>
          <p:cNvSpPr>
            <a:spLocks noGrp="1"/>
          </p:cNvSpPr>
          <p:nvPr>
            <p:ph type="sldNum" sz="quarter" idx="12"/>
          </p:nvPr>
        </p:nvSpPr>
        <p:spPr/>
        <p:txBody>
          <a:bodyPr/>
          <a:lstStyle/>
          <a:p>
            <a:fld id="{616F91C2-30F7-1049-959D-235E80F8ED7A}" type="slidenum">
              <a:rPr lang="en-GB" smtClean="0"/>
              <a:t>‹#›</a:t>
            </a:fld>
            <a:endParaRPr lang="en-GB"/>
          </a:p>
        </p:txBody>
      </p:sp>
    </p:spTree>
    <p:extLst>
      <p:ext uri="{BB962C8B-B14F-4D97-AF65-F5344CB8AC3E}">
        <p14:creationId xmlns:p14="http://schemas.microsoft.com/office/powerpoint/2010/main" val="2027713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DA902A-A6F7-E74F-8BEF-E9283EAD3DD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BE11AB8-EACC-7C4F-BF37-9E7D92C8D29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C30741-24AC-6A48-8155-D681D8EB8299}"/>
              </a:ext>
            </a:extLst>
          </p:cNvPr>
          <p:cNvSpPr>
            <a:spLocks noGrp="1"/>
          </p:cNvSpPr>
          <p:nvPr>
            <p:ph type="dt" sz="half" idx="10"/>
          </p:nvPr>
        </p:nvSpPr>
        <p:spPr/>
        <p:txBody>
          <a:bodyPr/>
          <a:lstStyle/>
          <a:p>
            <a:fld id="{90BD602A-0A09-7744-B74E-6B4C61CADCF7}" type="datetimeFigureOut">
              <a:rPr lang="en-GB" smtClean="0"/>
              <a:t>15/04/2025</a:t>
            </a:fld>
            <a:endParaRPr lang="en-GB"/>
          </a:p>
        </p:txBody>
      </p:sp>
      <p:sp>
        <p:nvSpPr>
          <p:cNvPr id="5" name="Footer Placeholder 4">
            <a:extLst>
              <a:ext uri="{FF2B5EF4-FFF2-40B4-BE49-F238E27FC236}">
                <a16:creationId xmlns:a16="http://schemas.microsoft.com/office/drawing/2014/main" id="{C2C06389-7F63-F245-AE53-CD0C7C5A34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7D649B-B948-504B-AD1D-4F212F08ACA1}"/>
              </a:ext>
            </a:extLst>
          </p:cNvPr>
          <p:cNvSpPr>
            <a:spLocks noGrp="1"/>
          </p:cNvSpPr>
          <p:nvPr>
            <p:ph type="sldNum" sz="quarter" idx="12"/>
          </p:nvPr>
        </p:nvSpPr>
        <p:spPr/>
        <p:txBody>
          <a:bodyPr/>
          <a:lstStyle/>
          <a:p>
            <a:fld id="{616F91C2-30F7-1049-959D-235E80F8ED7A}" type="slidenum">
              <a:rPr lang="en-GB" smtClean="0"/>
              <a:t>‹#›</a:t>
            </a:fld>
            <a:endParaRPr lang="en-GB"/>
          </a:p>
        </p:txBody>
      </p:sp>
    </p:spTree>
    <p:extLst>
      <p:ext uri="{BB962C8B-B14F-4D97-AF65-F5344CB8AC3E}">
        <p14:creationId xmlns:p14="http://schemas.microsoft.com/office/powerpoint/2010/main" val="935650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66C03E-3D12-E24F-6FBE-D342D4615871}"/>
              </a:ext>
            </a:extLst>
          </p:cNvPr>
          <p:cNvSpPr>
            <a:spLocks noGrp="1" noRot="1" noMove="1" noResize="1" noEditPoints="1" noAdjustHandles="1" noChangeArrowheads="1" noChangeShapeType="1"/>
          </p:cNvSpPr>
          <p:nvPr userDrawn="1"/>
        </p:nvSpPr>
        <p:spPr>
          <a:xfrm>
            <a:off x="5326380" y="6012180"/>
            <a:ext cx="2228850" cy="742950"/>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red and black logo&#10;&#10;AI-generated content may be incorrect.">
            <a:extLst>
              <a:ext uri="{FF2B5EF4-FFF2-40B4-BE49-F238E27FC236}">
                <a16:creationId xmlns:a16="http://schemas.microsoft.com/office/drawing/2014/main" id="{67DC48F0-3F18-C900-6F0B-3117342BF6FF}"/>
              </a:ext>
            </a:extLst>
          </p:cNvPr>
          <p:cNvPicPr>
            <a:picLocks noChangeAspect="1"/>
          </p:cNvPicPr>
          <p:nvPr userDrawn="1"/>
        </p:nvPicPr>
        <p:blipFill>
          <a:blip r:embed="rId3">
            <a:extLst>
              <a:ext uri="{28A0092B-C50C-407E-A947-70E740481C1C}">
                <a14:useLocalDpi xmlns:a14="http://schemas.microsoft.com/office/drawing/2010/main" val="0"/>
              </a:ext>
            </a:extLst>
          </a:blip>
          <a:srcRect t="10747"/>
          <a:stretch/>
        </p:blipFill>
        <p:spPr>
          <a:xfrm>
            <a:off x="281857" y="340518"/>
            <a:ext cx="4036105" cy="1428750"/>
          </a:xfrm>
          <a:prstGeom prst="rect">
            <a:avLst/>
          </a:prstGeom>
        </p:spPr>
      </p:pic>
      <p:sp>
        <p:nvSpPr>
          <p:cNvPr id="7" name="Title 6">
            <a:extLst>
              <a:ext uri="{FF2B5EF4-FFF2-40B4-BE49-F238E27FC236}">
                <a16:creationId xmlns:a16="http://schemas.microsoft.com/office/drawing/2014/main" id="{D4BE460D-1845-254C-8EC6-95D862DEB8ED}"/>
              </a:ext>
            </a:extLst>
          </p:cNvPr>
          <p:cNvSpPr>
            <a:spLocks noGrp="1"/>
          </p:cNvSpPr>
          <p:nvPr>
            <p:ph type="title" hasCustomPrompt="1"/>
          </p:nvPr>
        </p:nvSpPr>
        <p:spPr>
          <a:xfrm>
            <a:off x="563207" y="5761674"/>
            <a:ext cx="7258050" cy="755808"/>
          </a:xfrm>
          <a:prstGeom prst="rect">
            <a:avLst/>
          </a:prstGeom>
        </p:spPr>
        <p:txBody>
          <a:bodyPr lIns="0" tIns="0" rIns="0" bIns="0" anchor="ctr" anchorCtr="0"/>
          <a:lstStyle>
            <a:lvl1pPr algn="l">
              <a:lnSpc>
                <a:spcPct val="100000"/>
              </a:lnSpc>
              <a:defRPr sz="2000" b="0">
                <a:solidFill>
                  <a:schemeClr val="bg1"/>
                </a:solidFill>
                <a:latin typeface="Poppins" panose="00000500000000000000" pitchFamily="2" charset="0"/>
                <a:cs typeface="Poppins" panose="00000500000000000000" pitchFamily="2" charset="0"/>
              </a:defRPr>
            </a:lvl1pPr>
          </a:lstStyle>
          <a:p>
            <a:r>
              <a:rPr lang="en-US" dirty="0"/>
              <a:t>Click to add presenter name </a:t>
            </a:r>
          </a:p>
        </p:txBody>
      </p:sp>
      <p:sp>
        <p:nvSpPr>
          <p:cNvPr id="3" name="Text Placeholder 2">
            <a:extLst>
              <a:ext uri="{FF2B5EF4-FFF2-40B4-BE49-F238E27FC236}">
                <a16:creationId xmlns:a16="http://schemas.microsoft.com/office/drawing/2014/main" id="{92ECCC30-BA28-ED12-CB3C-A27A1AFAB710}"/>
              </a:ext>
            </a:extLst>
          </p:cNvPr>
          <p:cNvSpPr>
            <a:spLocks noGrp="1"/>
          </p:cNvSpPr>
          <p:nvPr>
            <p:ph type="body" sz="quarter" idx="10" hasCustomPrompt="1"/>
          </p:nvPr>
        </p:nvSpPr>
        <p:spPr>
          <a:xfrm>
            <a:off x="563207" y="3017522"/>
            <a:ext cx="7381258" cy="1912937"/>
          </a:xfrm>
          <a:prstGeom prst="rect">
            <a:avLst/>
          </a:prstGeom>
        </p:spPr>
        <p:txBody>
          <a:bodyPr/>
          <a:lstStyle>
            <a:lvl1pPr marL="0" indent="0">
              <a:buNone/>
              <a:defRPr sz="4400">
                <a:solidFill>
                  <a:schemeClr val="bg1"/>
                </a:solidFill>
                <a:latin typeface="PT Sans" panose="020B0503020203020204" pitchFamily="34" charset="0"/>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GB" dirty="0"/>
              <a:t>Click to add Title</a:t>
            </a:r>
          </a:p>
        </p:txBody>
      </p:sp>
    </p:spTree>
    <p:extLst>
      <p:ext uri="{BB962C8B-B14F-4D97-AF65-F5344CB8AC3E}">
        <p14:creationId xmlns:p14="http://schemas.microsoft.com/office/powerpoint/2010/main" val="32689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ullet List">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D1FF-1F26-D24C-9594-816C14404534}"/>
              </a:ext>
            </a:extLst>
          </p:cNvPr>
          <p:cNvSpPr>
            <a:spLocks noGrp="1"/>
          </p:cNvSpPr>
          <p:nvPr>
            <p:ph type="ctrTitle" hasCustomPrompt="1"/>
          </p:nvPr>
        </p:nvSpPr>
        <p:spPr>
          <a:xfrm>
            <a:off x="470454" y="240923"/>
            <a:ext cx="10565039" cy="540212"/>
          </a:xfrm>
          <a:prstGeom prst="rect">
            <a:avLst/>
          </a:prstGeom>
        </p:spPr>
        <p:txBody>
          <a:bodyPr anchor="t" anchorCtr="0">
            <a:noAutofit/>
          </a:bodyPr>
          <a:lstStyle>
            <a:lvl1pPr algn="l">
              <a:defRPr sz="4000">
                <a:solidFill>
                  <a:schemeClr val="bg1"/>
                </a:solidFill>
              </a:defRPr>
            </a:lvl1pPr>
          </a:lstStyle>
          <a:p>
            <a:r>
              <a:rPr lang="en-GB" dirty="0"/>
              <a:t>List </a:t>
            </a:r>
            <a:endParaRPr lang="en-US" dirty="0"/>
          </a:p>
        </p:txBody>
      </p:sp>
      <p:sp>
        <p:nvSpPr>
          <p:cNvPr id="7" name="Text Placeholder 3">
            <a:extLst>
              <a:ext uri="{FF2B5EF4-FFF2-40B4-BE49-F238E27FC236}">
                <a16:creationId xmlns:a16="http://schemas.microsoft.com/office/drawing/2014/main" id="{FD003EAA-AFDE-2146-8071-FD8B95E6B28C}"/>
              </a:ext>
            </a:extLst>
          </p:cNvPr>
          <p:cNvSpPr>
            <a:spLocks noGrp="1"/>
          </p:cNvSpPr>
          <p:nvPr>
            <p:ph type="body" sz="quarter" idx="13" hasCustomPrompt="1"/>
          </p:nvPr>
        </p:nvSpPr>
        <p:spPr>
          <a:xfrm>
            <a:off x="434780" y="6600257"/>
            <a:ext cx="2288755" cy="125007"/>
          </a:xfrm>
          <a:prstGeom prst="rect">
            <a:avLst/>
          </a:prstGeom>
        </p:spPr>
        <p:txBody>
          <a:bodyPr lIns="0" tIns="0" rIns="0" bIns="0">
            <a:noAutofit/>
          </a:bodyPr>
          <a:lstStyle>
            <a:lvl1pPr marL="0" indent="0" algn="l">
              <a:buNone/>
              <a:defRPr sz="900" b="0" i="0">
                <a:latin typeface="PT Sans" panose="020B0503020203020204" pitchFamily="34" charset="0"/>
              </a:defRPr>
            </a:lvl1pPr>
          </a:lstStyle>
          <a:p>
            <a:r>
              <a:rPr lang="en-US" dirty="0"/>
              <a:t>© </a:t>
            </a:r>
            <a:r>
              <a:rPr lang="en-US" dirty="0" err="1"/>
              <a:t>UVAC</a:t>
            </a:r>
            <a:endParaRPr lang="en-US" dirty="0"/>
          </a:p>
        </p:txBody>
      </p:sp>
      <p:sp>
        <p:nvSpPr>
          <p:cNvPr id="13" name="Text Placeholder 12">
            <a:extLst>
              <a:ext uri="{FF2B5EF4-FFF2-40B4-BE49-F238E27FC236}">
                <a16:creationId xmlns:a16="http://schemas.microsoft.com/office/drawing/2014/main" id="{EEC3A594-7B7F-184B-8883-F532EAB786F0}"/>
              </a:ext>
            </a:extLst>
          </p:cNvPr>
          <p:cNvSpPr>
            <a:spLocks noGrp="1"/>
          </p:cNvSpPr>
          <p:nvPr>
            <p:ph type="body" sz="quarter" idx="15"/>
          </p:nvPr>
        </p:nvSpPr>
        <p:spPr>
          <a:xfrm>
            <a:off x="470454" y="1314450"/>
            <a:ext cx="11339552" cy="4743450"/>
          </a:xfrm>
          <a:prstGeom prst="rect">
            <a:avLst/>
          </a:prstGeom>
        </p:spPr>
        <p:txBody>
          <a:bodyPr lIns="0" tIns="0" rIns="0" bIns="0"/>
          <a:lstStyle>
            <a:lvl1pPr marL="342900" indent="-342900">
              <a:buClr>
                <a:srgbClr val="FF0000"/>
              </a:buClr>
              <a:buFont typeface="Arial" panose="020B0604020202020204" pitchFamily="34" charset="0"/>
              <a:buChar char="•"/>
              <a:defRPr sz="2000"/>
            </a:lvl1pPr>
          </a:lstStyle>
          <a:p>
            <a:endParaRPr lang="en-US" dirty="0"/>
          </a:p>
          <a:p>
            <a:endParaRPr lang="en-US" dirty="0"/>
          </a:p>
        </p:txBody>
      </p:sp>
    </p:spTree>
    <p:extLst>
      <p:ext uri="{BB962C8B-B14F-4D97-AF65-F5344CB8AC3E}">
        <p14:creationId xmlns:p14="http://schemas.microsoft.com/office/powerpoint/2010/main" val="20707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44385-15E9-8949-BFD0-EE1444E95EC0}"/>
              </a:ext>
            </a:extLst>
          </p:cNvPr>
          <p:cNvSpPr>
            <a:spLocks noGrp="1"/>
          </p:cNvSpPr>
          <p:nvPr>
            <p:ph type="title"/>
          </p:nvPr>
        </p:nvSpPr>
        <p:spPr>
          <a:xfrm>
            <a:off x="838200" y="579665"/>
            <a:ext cx="10224655" cy="649047"/>
          </a:xfrm>
        </p:spPr>
        <p:txBody>
          <a:bodyPr/>
          <a:lstStyle>
            <a:lvl1pPr>
              <a:defRPr sz="3200" b="1" i="0">
                <a:latin typeface="Calibri" panose="020F0502020204030204" pitchFamily="34" charset="0"/>
                <a:ea typeface="Baskerville" panose="02020502070401020303" pitchFamily="18" charset="0"/>
                <a:cs typeface="Calibri" panose="020F050202020403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BC8A5143-7B4E-AA4C-BF6A-4BE6973E2474}"/>
              </a:ext>
            </a:extLst>
          </p:cNvPr>
          <p:cNvSpPr>
            <a:spLocks noGrp="1"/>
          </p:cNvSpPr>
          <p:nvPr>
            <p:ph idx="1"/>
          </p:nvPr>
        </p:nvSpPr>
        <p:spPr>
          <a:xfrm>
            <a:off x="838200" y="1435612"/>
            <a:ext cx="10224655" cy="4842721"/>
          </a:xfrm>
        </p:spPr>
        <p:txBody>
          <a:bodyPr/>
          <a:lstStyle>
            <a:lvl1pPr indent="-228600">
              <a:lnSpc>
                <a:spcPct val="100000"/>
              </a:lnSpc>
              <a:defRPr sz="2400" b="0" i="0">
                <a:latin typeface="Calibri" panose="020F0502020204030204" pitchFamily="34" charset="0"/>
                <a:ea typeface="Baskerville" panose="02020502070401020303" pitchFamily="18" charset="0"/>
                <a:cs typeface="Calibri" panose="020F0502020204030204" pitchFamily="34" charset="0"/>
              </a:defRPr>
            </a:lvl1pPr>
            <a:lvl2pPr indent="-228600">
              <a:lnSpc>
                <a:spcPct val="100000"/>
              </a:lnSpc>
              <a:defRPr sz="2000" b="0" i="0">
                <a:latin typeface="+mn-lt"/>
                <a:ea typeface="Baskerville" panose="02020502070401020303" pitchFamily="18" charset="0"/>
                <a:cs typeface="Arial" panose="020B0604020202020204" pitchFamily="34" charset="0"/>
              </a:defRPr>
            </a:lvl2pPr>
            <a:lvl3pPr indent="-228600">
              <a:lnSpc>
                <a:spcPct val="100000"/>
              </a:lnSpc>
              <a:defRPr b="0" i="0">
                <a:latin typeface="+mn-lt"/>
                <a:ea typeface="Baskerville" panose="02020502070401020303" pitchFamily="18" charset="0"/>
                <a:cs typeface="Arial" panose="020B0604020202020204" pitchFamily="34" charset="0"/>
              </a:defRPr>
            </a:lvl3pPr>
            <a:lvl4pPr indent="-228600">
              <a:lnSpc>
                <a:spcPct val="100000"/>
              </a:lnSpc>
              <a:defRPr b="0" i="0">
                <a:latin typeface="+mn-lt"/>
                <a:ea typeface="Baskerville" panose="02020502070401020303" pitchFamily="18" charset="0"/>
                <a:cs typeface="Arial" panose="020B0604020202020204" pitchFamily="34" charset="0"/>
              </a:defRPr>
            </a:lvl4pPr>
            <a:lvl5pPr indent="-228600">
              <a:lnSpc>
                <a:spcPct val="100000"/>
              </a:lnSpc>
              <a:defRPr b="0" i="0">
                <a:latin typeface="+mn-lt"/>
                <a:ea typeface="Baskerville" panose="02020502070401020303" pitchFamily="18" charset="0"/>
                <a:cs typeface="Arial" panose="020B0604020202020204" pitchFamily="34" charset="0"/>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Placeholder 5">
            <a:extLst>
              <a:ext uri="{FF2B5EF4-FFF2-40B4-BE49-F238E27FC236}">
                <a16:creationId xmlns:a16="http://schemas.microsoft.com/office/drawing/2014/main" id="{A50F2F07-053F-1E4B-9DCE-DBB7D5C8648F}"/>
              </a:ext>
            </a:extLst>
          </p:cNvPr>
          <p:cNvSpPr>
            <a:spLocks noGrp="1"/>
          </p:cNvSpPr>
          <p:nvPr>
            <p:ph type="sldNum" sz="quarter" idx="12"/>
          </p:nvPr>
        </p:nvSpPr>
        <p:spPr>
          <a:xfrm>
            <a:off x="10699531" y="6336347"/>
            <a:ext cx="1273162" cy="365125"/>
          </a:xfrm>
          <a:prstGeom prst="rect">
            <a:avLst/>
          </a:prstGeom>
        </p:spPr>
        <p:txBody>
          <a:bodyPr/>
          <a:lstStyle/>
          <a:p>
            <a:fld id="{6D22F896-40B5-4ADD-8801-0D06FADFA095}" type="slidenum">
              <a:rPr lang="en-US" smtClean="0"/>
              <a:t>‹#›</a:t>
            </a:fld>
            <a:endParaRPr lang="en-US"/>
          </a:p>
        </p:txBody>
      </p:sp>
      <p:cxnSp>
        <p:nvCxnSpPr>
          <p:cNvPr id="5" name="Straight Connector 4">
            <a:extLst>
              <a:ext uri="{FF2B5EF4-FFF2-40B4-BE49-F238E27FC236}">
                <a16:creationId xmlns:a16="http://schemas.microsoft.com/office/drawing/2014/main" id="{038F4743-B865-394A-A2D1-9A0EFCD47C94}"/>
              </a:ext>
            </a:extLst>
          </p:cNvPr>
          <p:cNvCxnSpPr/>
          <p:nvPr userDrawn="1"/>
        </p:nvCxnSpPr>
        <p:spPr>
          <a:xfrm>
            <a:off x="838200" y="1244107"/>
            <a:ext cx="1017168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01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89180-114B-1E44-B2FB-EB68F2522AF7}"/>
              </a:ext>
            </a:extLst>
          </p:cNvPr>
          <p:cNvSpPr>
            <a:spLocks noGrp="1"/>
          </p:cNvSpPr>
          <p:nvPr>
            <p:ph type="ctrTitle"/>
          </p:nvPr>
        </p:nvSpPr>
        <p:spPr>
          <a:xfrm>
            <a:off x="1524000" y="1335024"/>
            <a:ext cx="9144000" cy="713232"/>
          </a:xfrm>
        </p:spPr>
        <p:txBody>
          <a:bodyPr anchor="b"/>
          <a:lstStyle>
            <a:lvl1pPr algn="ctr">
              <a:defRPr sz="4200" b="1"/>
            </a:lvl1pPr>
          </a:lstStyle>
          <a:p>
            <a:r>
              <a:rPr lang="en-GB"/>
              <a:t>Click to edit Master title style</a:t>
            </a:r>
          </a:p>
        </p:txBody>
      </p:sp>
      <p:sp>
        <p:nvSpPr>
          <p:cNvPr id="3" name="Subtitle 2">
            <a:extLst>
              <a:ext uri="{FF2B5EF4-FFF2-40B4-BE49-F238E27FC236}">
                <a16:creationId xmlns:a16="http://schemas.microsoft.com/office/drawing/2014/main" id="{CF08DD05-ECB7-304F-9F50-1DF2E016689F}"/>
              </a:ext>
            </a:extLst>
          </p:cNvPr>
          <p:cNvSpPr>
            <a:spLocks noGrp="1"/>
          </p:cNvSpPr>
          <p:nvPr>
            <p:ph type="subTitle" idx="1"/>
          </p:nvPr>
        </p:nvSpPr>
        <p:spPr>
          <a:xfrm>
            <a:off x="1524000" y="3269673"/>
            <a:ext cx="9144000" cy="1988127"/>
          </a:xfrm>
        </p:spPr>
        <p:txBody>
          <a:bodyPr/>
          <a:lstStyle>
            <a:lvl1pPr marL="0" indent="0" algn="ctr">
              <a:buNone/>
              <a:defRPr sz="2800">
                <a:solidFill>
                  <a:srgbClr val="01189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347FDD4A-1780-3743-81EB-9CC757FC6620}"/>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42748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group of rocks on a beach&#10;&#10;Description automatically generated with low confidence">
            <a:extLst>
              <a:ext uri="{FF2B5EF4-FFF2-40B4-BE49-F238E27FC236}">
                <a16:creationId xmlns:a16="http://schemas.microsoft.com/office/drawing/2014/main" id="{EC31E19C-FA4C-8744-8E92-C34CD363C941}"/>
              </a:ext>
            </a:extLst>
          </p:cNvPr>
          <p:cNvPicPr>
            <a:picLocks noChangeAspect="1"/>
          </p:cNvPicPr>
          <p:nvPr userDrawn="1"/>
        </p:nvPicPr>
        <p:blipFill rotWithShape="1">
          <a:blip r:embed="rId2">
            <a:alphaModFix amt="71000"/>
            <a:extLst>
              <a:ext uri="{BEBA8EAE-BF5A-486C-A8C5-ECC9F3942E4B}">
                <a14:imgProps xmlns:a14="http://schemas.microsoft.com/office/drawing/2010/main">
                  <a14:imgLayer r:embed="rId3">
                    <a14:imgEffect>
                      <a14:colorTemperature colorTemp="4700"/>
                    </a14:imgEffect>
                  </a14:imgLayer>
                </a14:imgProps>
              </a:ext>
            </a:extLst>
          </a:blip>
          <a:srcRect t="30454"/>
          <a:stretch/>
        </p:blipFill>
        <p:spPr>
          <a:xfrm>
            <a:off x="-84667" y="3428999"/>
            <a:ext cx="12941300" cy="4769451"/>
          </a:xfrm>
          <a:prstGeom prst="rect">
            <a:avLst/>
          </a:prstGeom>
        </p:spPr>
      </p:pic>
      <p:sp>
        <p:nvSpPr>
          <p:cNvPr id="3" name="Subtitle 2">
            <a:extLst>
              <a:ext uri="{FF2B5EF4-FFF2-40B4-BE49-F238E27FC236}">
                <a16:creationId xmlns:a16="http://schemas.microsoft.com/office/drawing/2014/main" id="{DF6284B6-4DD9-6841-A860-AFA744022A2A}"/>
              </a:ext>
            </a:extLst>
          </p:cNvPr>
          <p:cNvSpPr>
            <a:spLocks noGrp="1"/>
          </p:cNvSpPr>
          <p:nvPr>
            <p:ph type="subTitle" idx="1"/>
          </p:nvPr>
        </p:nvSpPr>
        <p:spPr>
          <a:xfrm>
            <a:off x="510237" y="4214520"/>
            <a:ext cx="6804963" cy="194338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CF61F449-A44D-FE45-8800-C7A43F9E0E84}"/>
              </a:ext>
            </a:extLst>
          </p:cNvPr>
          <p:cNvSpPr>
            <a:spLocks noGrp="1"/>
          </p:cNvSpPr>
          <p:nvPr>
            <p:ph type="dt" sz="half" idx="10"/>
          </p:nvPr>
        </p:nvSpPr>
        <p:spPr/>
        <p:txBody>
          <a:bodyPr/>
          <a:lstStyle/>
          <a:p>
            <a:fld id="{90BD602A-0A09-7744-B74E-6B4C61CADCF7}" type="datetimeFigureOut">
              <a:rPr lang="en-GB" smtClean="0"/>
              <a:t>15/04/2025</a:t>
            </a:fld>
            <a:endParaRPr lang="en-GB"/>
          </a:p>
        </p:txBody>
      </p:sp>
      <p:sp>
        <p:nvSpPr>
          <p:cNvPr id="5" name="Footer Placeholder 4">
            <a:extLst>
              <a:ext uri="{FF2B5EF4-FFF2-40B4-BE49-F238E27FC236}">
                <a16:creationId xmlns:a16="http://schemas.microsoft.com/office/drawing/2014/main" id="{32F0E6F1-6D77-4744-89F2-572034CBD4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8C409D-1AA0-8441-8C38-A7BD9291D3DE}"/>
              </a:ext>
            </a:extLst>
          </p:cNvPr>
          <p:cNvSpPr>
            <a:spLocks noGrp="1"/>
          </p:cNvSpPr>
          <p:nvPr>
            <p:ph type="sldNum" sz="quarter" idx="12"/>
          </p:nvPr>
        </p:nvSpPr>
        <p:spPr/>
        <p:txBody>
          <a:bodyPr/>
          <a:lstStyle/>
          <a:p>
            <a:fld id="{616F91C2-30F7-1049-959D-235E80F8ED7A}" type="slidenum">
              <a:rPr lang="en-GB" smtClean="0"/>
              <a:t>‹#›</a:t>
            </a:fld>
            <a:endParaRPr lang="en-GB"/>
          </a:p>
        </p:txBody>
      </p:sp>
      <p:sp>
        <p:nvSpPr>
          <p:cNvPr id="8" name="Title 1">
            <a:extLst>
              <a:ext uri="{FF2B5EF4-FFF2-40B4-BE49-F238E27FC236}">
                <a16:creationId xmlns:a16="http://schemas.microsoft.com/office/drawing/2014/main" id="{EE3DA3B0-F1C1-AF48-8ACD-E12ADE6D2A02}"/>
              </a:ext>
            </a:extLst>
          </p:cNvPr>
          <p:cNvSpPr txBox="1">
            <a:spLocks/>
          </p:cNvSpPr>
          <p:nvPr userDrawn="1"/>
        </p:nvSpPr>
        <p:spPr>
          <a:xfrm>
            <a:off x="510237" y="2668831"/>
            <a:ext cx="11546296" cy="5617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b="1" dirty="0">
              <a:solidFill>
                <a:srgbClr val="33448C"/>
              </a:solidFill>
              <a:latin typeface="+mn-lt"/>
            </a:endParaRPr>
          </a:p>
        </p:txBody>
      </p:sp>
      <p:pic>
        <p:nvPicPr>
          <p:cNvPr id="9" name="Picture 8">
            <a:extLst>
              <a:ext uri="{FF2B5EF4-FFF2-40B4-BE49-F238E27FC236}">
                <a16:creationId xmlns:a16="http://schemas.microsoft.com/office/drawing/2014/main" id="{56E1B726-F02B-8942-8642-2383205F33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0237" y="-74815"/>
            <a:ext cx="2386798" cy="2047548"/>
          </a:xfrm>
          <a:prstGeom prst="rect">
            <a:avLst/>
          </a:prstGeom>
        </p:spPr>
      </p:pic>
      <p:grpSp>
        <p:nvGrpSpPr>
          <p:cNvPr id="10" name="Group 9">
            <a:extLst>
              <a:ext uri="{FF2B5EF4-FFF2-40B4-BE49-F238E27FC236}">
                <a16:creationId xmlns:a16="http://schemas.microsoft.com/office/drawing/2014/main" id="{E43C914F-6491-934D-8AF2-70464E494B51}"/>
              </a:ext>
            </a:extLst>
          </p:cNvPr>
          <p:cNvGrpSpPr/>
          <p:nvPr userDrawn="1"/>
        </p:nvGrpSpPr>
        <p:grpSpPr>
          <a:xfrm>
            <a:off x="10443411" y="516470"/>
            <a:ext cx="1065003" cy="1168397"/>
            <a:chOff x="10443411" y="516470"/>
            <a:chExt cx="1065003" cy="1168397"/>
          </a:xfrm>
        </p:grpSpPr>
        <p:sp>
          <p:nvSpPr>
            <p:cNvPr id="11" name="Delay 10">
              <a:extLst>
                <a:ext uri="{FF2B5EF4-FFF2-40B4-BE49-F238E27FC236}">
                  <a16:creationId xmlns:a16="http://schemas.microsoft.com/office/drawing/2014/main" id="{F2372D61-CF3E-7848-85B4-61E23AD014A6}"/>
                </a:ext>
              </a:extLst>
            </p:cNvPr>
            <p:cNvSpPr/>
            <p:nvPr/>
          </p:nvSpPr>
          <p:spPr>
            <a:xfrm rot="5400000">
              <a:off x="10398174" y="600028"/>
              <a:ext cx="1168397" cy="1001281"/>
            </a:xfrm>
            <a:prstGeom prst="flowChartDelay">
              <a:avLst/>
            </a:prstGeom>
            <a:solidFill>
              <a:srgbClr val="674C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65F21A2-E71A-E542-8EB3-9C7E7EE1D087}"/>
                </a:ext>
              </a:extLst>
            </p:cNvPr>
            <p:cNvSpPr txBox="1"/>
            <p:nvPr/>
          </p:nvSpPr>
          <p:spPr>
            <a:xfrm>
              <a:off x="10443411" y="712691"/>
              <a:ext cx="1065003" cy="584775"/>
            </a:xfrm>
            <a:prstGeom prst="rect">
              <a:avLst/>
            </a:prstGeom>
            <a:noFill/>
          </p:spPr>
          <p:txBody>
            <a:bodyPr wrap="square" rtlCol="0">
              <a:spAutoFit/>
            </a:bodyPr>
            <a:lstStyle/>
            <a:p>
              <a:r>
                <a:rPr lang="en-GB" sz="3200" spc="-140" dirty="0">
                  <a:solidFill>
                    <a:schemeClr val="bg1"/>
                  </a:solidFill>
                  <a:latin typeface="Gill Sans MT" panose="020B0502020104020203" pitchFamily="34" charset="77"/>
                  <a:cs typeface="Arial Narrow" panose="020B0604020202020204" pitchFamily="34" charset="0"/>
                </a:rPr>
                <a:t>UALL</a:t>
              </a:r>
            </a:p>
          </p:txBody>
        </p:sp>
      </p:grpSp>
    </p:spTree>
    <p:extLst>
      <p:ext uri="{BB962C8B-B14F-4D97-AF65-F5344CB8AC3E}">
        <p14:creationId xmlns:p14="http://schemas.microsoft.com/office/powerpoint/2010/main" val="2257665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group of rocks on a beach&#10;&#10;Description automatically generated with low confidence">
            <a:extLst>
              <a:ext uri="{FF2B5EF4-FFF2-40B4-BE49-F238E27FC236}">
                <a16:creationId xmlns:a16="http://schemas.microsoft.com/office/drawing/2014/main" id="{553360A2-F6DE-D64D-9932-1AF3736FA10C}"/>
              </a:ext>
            </a:extLst>
          </p:cNvPr>
          <p:cNvPicPr>
            <a:picLocks noChangeAspect="1"/>
          </p:cNvPicPr>
          <p:nvPr userDrawn="1"/>
        </p:nvPicPr>
        <p:blipFill rotWithShape="1">
          <a:blip r:embed="rId2">
            <a:alphaModFix amt="71000"/>
            <a:extLst>
              <a:ext uri="{BEBA8EAE-BF5A-486C-A8C5-ECC9F3942E4B}">
                <a14:imgProps xmlns:a14="http://schemas.microsoft.com/office/drawing/2010/main">
                  <a14:imgLayer r:embed="rId3">
                    <a14:imgEffect>
                      <a14:colorTemperature colorTemp="4700"/>
                    </a14:imgEffect>
                  </a14:imgLayer>
                </a14:imgProps>
              </a:ext>
            </a:extLst>
          </a:blip>
          <a:srcRect t="30454"/>
          <a:stretch/>
        </p:blipFill>
        <p:spPr>
          <a:xfrm>
            <a:off x="-84667" y="3428999"/>
            <a:ext cx="12941300" cy="4769451"/>
          </a:xfrm>
          <a:prstGeom prst="rect">
            <a:avLst/>
          </a:prstGeom>
        </p:spPr>
      </p:pic>
      <p:sp>
        <p:nvSpPr>
          <p:cNvPr id="2" name="Title 1">
            <a:extLst>
              <a:ext uri="{FF2B5EF4-FFF2-40B4-BE49-F238E27FC236}">
                <a16:creationId xmlns:a16="http://schemas.microsoft.com/office/drawing/2014/main" id="{78CB5D5C-6F1D-9D4F-AFB2-767A44EE2AAB}"/>
              </a:ext>
            </a:extLst>
          </p:cNvPr>
          <p:cNvSpPr>
            <a:spLocks noGrp="1"/>
          </p:cNvSpPr>
          <p:nvPr>
            <p:ph type="title"/>
          </p:nvPr>
        </p:nvSpPr>
        <p:spPr>
          <a:xfrm>
            <a:off x="524933" y="2345263"/>
            <a:ext cx="11116734" cy="889001"/>
          </a:xfrm>
        </p:spPr>
        <p:txBody>
          <a:bodyPr anchor="b">
            <a:normAutofit/>
          </a:bodyPr>
          <a:lstStyle>
            <a:lvl1pPr>
              <a:defRPr sz="3600" b="1">
                <a:solidFill>
                  <a:srgbClr val="33448C"/>
                </a:solidFill>
              </a:defRPr>
            </a:lvl1pPr>
          </a:lstStyle>
          <a:p>
            <a:r>
              <a:rPr lang="en-GB" dirty="0"/>
              <a:t>Click to edit Master title style</a:t>
            </a:r>
          </a:p>
        </p:txBody>
      </p:sp>
      <p:sp>
        <p:nvSpPr>
          <p:cNvPr id="4" name="Date Placeholder 3">
            <a:extLst>
              <a:ext uri="{FF2B5EF4-FFF2-40B4-BE49-F238E27FC236}">
                <a16:creationId xmlns:a16="http://schemas.microsoft.com/office/drawing/2014/main" id="{D164E34E-6798-9444-985D-E74C90651D97}"/>
              </a:ext>
            </a:extLst>
          </p:cNvPr>
          <p:cNvSpPr>
            <a:spLocks noGrp="1"/>
          </p:cNvSpPr>
          <p:nvPr>
            <p:ph type="dt" sz="half" idx="10"/>
          </p:nvPr>
        </p:nvSpPr>
        <p:spPr/>
        <p:txBody>
          <a:bodyPr/>
          <a:lstStyle/>
          <a:p>
            <a:fld id="{90BD602A-0A09-7744-B74E-6B4C61CADCF7}" type="datetimeFigureOut">
              <a:rPr lang="en-GB" smtClean="0"/>
              <a:t>15/04/2025</a:t>
            </a:fld>
            <a:endParaRPr lang="en-GB"/>
          </a:p>
        </p:txBody>
      </p:sp>
      <p:sp>
        <p:nvSpPr>
          <p:cNvPr id="5" name="Footer Placeholder 4">
            <a:extLst>
              <a:ext uri="{FF2B5EF4-FFF2-40B4-BE49-F238E27FC236}">
                <a16:creationId xmlns:a16="http://schemas.microsoft.com/office/drawing/2014/main" id="{3392856E-AE6E-2249-848A-64389811A6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0B37B-6523-8B43-9A1F-0F4E7F35F8E0}"/>
              </a:ext>
            </a:extLst>
          </p:cNvPr>
          <p:cNvSpPr>
            <a:spLocks noGrp="1"/>
          </p:cNvSpPr>
          <p:nvPr>
            <p:ph type="sldNum" sz="quarter" idx="12"/>
          </p:nvPr>
        </p:nvSpPr>
        <p:spPr/>
        <p:txBody>
          <a:bodyPr/>
          <a:lstStyle/>
          <a:p>
            <a:fld id="{616F91C2-30F7-1049-959D-235E80F8ED7A}" type="slidenum">
              <a:rPr lang="en-GB" smtClean="0"/>
              <a:t>‹#›</a:t>
            </a:fld>
            <a:endParaRPr lang="en-GB"/>
          </a:p>
        </p:txBody>
      </p:sp>
      <p:sp>
        <p:nvSpPr>
          <p:cNvPr id="8" name="Rectangle 7">
            <a:extLst>
              <a:ext uri="{FF2B5EF4-FFF2-40B4-BE49-F238E27FC236}">
                <a16:creationId xmlns:a16="http://schemas.microsoft.com/office/drawing/2014/main" id="{3D7C9CA3-F690-D14C-9212-B3BD90361906}"/>
              </a:ext>
            </a:extLst>
          </p:cNvPr>
          <p:cNvSpPr/>
          <p:nvPr userDrawn="1"/>
        </p:nvSpPr>
        <p:spPr>
          <a:xfrm>
            <a:off x="0" y="0"/>
            <a:ext cx="12192000" cy="1144588"/>
          </a:xfrm>
          <a:prstGeom prst="rect">
            <a:avLst/>
          </a:prstGeom>
          <a:solidFill>
            <a:srgbClr val="2B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78582A60-72B5-5F4A-9AD0-125D629A7012}"/>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510237" y="1388"/>
            <a:ext cx="1508415" cy="1294015"/>
          </a:xfrm>
          <a:prstGeom prst="rect">
            <a:avLst/>
          </a:prstGeom>
        </p:spPr>
      </p:pic>
      <p:grpSp>
        <p:nvGrpSpPr>
          <p:cNvPr id="13" name="Group 12">
            <a:extLst>
              <a:ext uri="{FF2B5EF4-FFF2-40B4-BE49-F238E27FC236}">
                <a16:creationId xmlns:a16="http://schemas.microsoft.com/office/drawing/2014/main" id="{BA3C3B42-E63D-BA43-BE18-7E6A1867B001}"/>
              </a:ext>
            </a:extLst>
          </p:cNvPr>
          <p:cNvGrpSpPr/>
          <p:nvPr userDrawn="1"/>
        </p:nvGrpSpPr>
        <p:grpSpPr>
          <a:xfrm>
            <a:off x="10838232" y="154038"/>
            <a:ext cx="905033" cy="901642"/>
            <a:chOff x="10838232" y="154038"/>
            <a:chExt cx="905033" cy="901642"/>
          </a:xfrm>
        </p:grpSpPr>
        <p:sp>
          <p:nvSpPr>
            <p:cNvPr id="11" name="Delay 10">
              <a:extLst>
                <a:ext uri="{FF2B5EF4-FFF2-40B4-BE49-F238E27FC236}">
                  <a16:creationId xmlns:a16="http://schemas.microsoft.com/office/drawing/2014/main" id="{45C89454-DAF1-9143-8014-8BDCD65DBBB1}"/>
                </a:ext>
              </a:extLst>
            </p:cNvPr>
            <p:cNvSpPr/>
            <p:nvPr/>
          </p:nvSpPr>
          <p:spPr>
            <a:xfrm rot="5400000">
              <a:off x="10810734" y="218519"/>
              <a:ext cx="901642" cy="772680"/>
            </a:xfrm>
            <a:prstGeom prst="flowChartDelay">
              <a:avLst/>
            </a:prstGeom>
            <a:solidFill>
              <a:srgbClr val="674C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5EFE4EA-9E71-D443-968A-D85868B5E78B}"/>
                </a:ext>
              </a:extLst>
            </p:cNvPr>
            <p:cNvSpPr txBox="1"/>
            <p:nvPr/>
          </p:nvSpPr>
          <p:spPr>
            <a:xfrm>
              <a:off x="10838232" y="306685"/>
              <a:ext cx="905033" cy="492443"/>
            </a:xfrm>
            <a:prstGeom prst="rect">
              <a:avLst/>
            </a:prstGeom>
            <a:noFill/>
          </p:spPr>
          <p:txBody>
            <a:bodyPr wrap="square" rtlCol="0">
              <a:spAutoFit/>
            </a:bodyPr>
            <a:lstStyle/>
            <a:p>
              <a:r>
                <a:rPr lang="en-GB" sz="2500" spc="-140" dirty="0">
                  <a:solidFill>
                    <a:schemeClr val="bg1"/>
                  </a:solidFill>
                  <a:latin typeface="Gill Sans MT" panose="020B0502020104020203" pitchFamily="34" charset="77"/>
                  <a:cs typeface="Arial Narrow" panose="020B0604020202020204" pitchFamily="34" charset="0"/>
                </a:rPr>
                <a:t>UALL</a:t>
              </a:r>
            </a:p>
          </p:txBody>
        </p:sp>
      </p:grpSp>
    </p:spTree>
    <p:extLst>
      <p:ext uri="{BB962C8B-B14F-4D97-AF65-F5344CB8AC3E}">
        <p14:creationId xmlns:p14="http://schemas.microsoft.com/office/powerpoint/2010/main" val="279855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6A162A-C47D-9745-A4B4-552E8FE91F49}"/>
              </a:ext>
            </a:extLst>
          </p:cNvPr>
          <p:cNvSpPr/>
          <p:nvPr userDrawn="1"/>
        </p:nvSpPr>
        <p:spPr>
          <a:xfrm>
            <a:off x="0" y="0"/>
            <a:ext cx="12192000" cy="1144588"/>
          </a:xfrm>
          <a:prstGeom prst="rect">
            <a:avLst/>
          </a:prstGeom>
          <a:solidFill>
            <a:srgbClr val="2B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F3A554B-42B3-0349-87B9-CFE917BB3BA3}"/>
              </a:ext>
            </a:extLst>
          </p:cNvPr>
          <p:cNvSpPr>
            <a:spLocks noGrp="1"/>
          </p:cNvSpPr>
          <p:nvPr>
            <p:ph type="title"/>
          </p:nvPr>
        </p:nvSpPr>
        <p:spPr>
          <a:xfrm>
            <a:off x="448733" y="297389"/>
            <a:ext cx="11226799" cy="625475"/>
          </a:xfrm>
        </p:spPr>
        <p:txBody>
          <a:bodyPr/>
          <a:lstStyle>
            <a:lvl1pPr>
              <a:defRPr sz="2800" b="1">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A8D576B3-5601-464D-A57D-669995724D2A}"/>
              </a:ext>
            </a:extLst>
          </p:cNvPr>
          <p:cNvSpPr>
            <a:spLocks noGrp="1"/>
          </p:cNvSpPr>
          <p:nvPr>
            <p:ph idx="1"/>
          </p:nvPr>
        </p:nvSpPr>
        <p:spPr>
          <a:xfrm>
            <a:off x="448732" y="1482725"/>
            <a:ext cx="11226799" cy="4351338"/>
          </a:xfrm>
        </p:spPr>
        <p:txBody>
          <a:bodyPr/>
          <a:lstStyle>
            <a:lvl1pPr>
              <a:buClr>
                <a:srgbClr val="2B94B6"/>
              </a:buClr>
              <a:buSzPct val="120000"/>
              <a:defRPr sz="1800">
                <a:solidFill>
                  <a:srgbClr val="33448C"/>
                </a:solidFill>
              </a:defRPr>
            </a:lvl1pPr>
            <a:lvl2pPr marL="460800">
              <a:defRPr sz="1600" i="1">
                <a:solidFill>
                  <a:srgbClr val="33448C"/>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8E28B807-25B9-7442-A65B-3ABFDD8E9A4B}"/>
              </a:ext>
            </a:extLst>
          </p:cNvPr>
          <p:cNvSpPr>
            <a:spLocks noGrp="1"/>
          </p:cNvSpPr>
          <p:nvPr>
            <p:ph type="dt" sz="half" idx="10"/>
          </p:nvPr>
        </p:nvSpPr>
        <p:spPr/>
        <p:txBody>
          <a:bodyPr/>
          <a:lstStyle/>
          <a:p>
            <a:fld id="{90BD602A-0A09-7744-B74E-6B4C61CADCF7}" type="datetimeFigureOut">
              <a:rPr lang="en-GB" smtClean="0"/>
              <a:t>15/04/2025</a:t>
            </a:fld>
            <a:endParaRPr lang="en-GB"/>
          </a:p>
        </p:txBody>
      </p:sp>
      <p:sp>
        <p:nvSpPr>
          <p:cNvPr id="5" name="Footer Placeholder 4">
            <a:extLst>
              <a:ext uri="{FF2B5EF4-FFF2-40B4-BE49-F238E27FC236}">
                <a16:creationId xmlns:a16="http://schemas.microsoft.com/office/drawing/2014/main" id="{8D1D04A0-4F76-0C4C-8E13-3F6B3B3175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CF7851-B807-584F-B23D-E190FCF38F70}"/>
              </a:ext>
            </a:extLst>
          </p:cNvPr>
          <p:cNvSpPr>
            <a:spLocks noGrp="1"/>
          </p:cNvSpPr>
          <p:nvPr>
            <p:ph type="sldNum" sz="quarter" idx="12"/>
          </p:nvPr>
        </p:nvSpPr>
        <p:spPr/>
        <p:txBody>
          <a:bodyPr/>
          <a:lstStyle/>
          <a:p>
            <a:fld id="{616F91C2-30F7-1049-959D-235E80F8ED7A}" type="slidenum">
              <a:rPr lang="en-GB" smtClean="0"/>
              <a:t>‹#›</a:t>
            </a:fld>
            <a:endParaRPr lang="en-GB"/>
          </a:p>
        </p:txBody>
      </p:sp>
      <p:pic>
        <p:nvPicPr>
          <p:cNvPr id="8" name="Picture 7" descr="A group of rocks on a beach&#10;&#10;Description automatically generated with low confidence">
            <a:extLst>
              <a:ext uri="{FF2B5EF4-FFF2-40B4-BE49-F238E27FC236}">
                <a16:creationId xmlns:a16="http://schemas.microsoft.com/office/drawing/2014/main" id="{E0235182-1EFF-FD4F-9775-4472FFA725BB}"/>
              </a:ext>
            </a:extLst>
          </p:cNvPr>
          <p:cNvPicPr>
            <a:picLocks noChangeAspect="1"/>
          </p:cNvPicPr>
          <p:nvPr userDrawn="1"/>
        </p:nvPicPr>
        <p:blipFill rotWithShape="1">
          <a:blip r:embed="rId2">
            <a:alphaModFix amt="71000"/>
            <a:extLst>
              <a:ext uri="{BEBA8EAE-BF5A-486C-A8C5-ECC9F3942E4B}">
                <a14:imgProps xmlns:a14="http://schemas.microsoft.com/office/drawing/2010/main">
                  <a14:imgLayer r:embed="rId3">
                    <a14:imgEffect>
                      <a14:colorTemperature colorTemp="4700"/>
                    </a14:imgEffect>
                  </a14:imgLayer>
                </a14:imgProps>
              </a:ext>
            </a:extLst>
          </a:blip>
          <a:srcRect t="32430" b="57570"/>
          <a:stretch/>
        </p:blipFill>
        <p:spPr>
          <a:xfrm>
            <a:off x="-228600" y="6172200"/>
            <a:ext cx="12941300" cy="685800"/>
          </a:xfrm>
          <a:prstGeom prst="rect">
            <a:avLst/>
          </a:prstGeom>
        </p:spPr>
      </p:pic>
      <p:pic>
        <p:nvPicPr>
          <p:cNvPr id="10" name="Picture 9">
            <a:extLst>
              <a:ext uri="{FF2B5EF4-FFF2-40B4-BE49-F238E27FC236}">
                <a16:creationId xmlns:a16="http://schemas.microsoft.com/office/drawing/2014/main" id="{C78A3A80-C669-7948-9DAC-69F110345E51}"/>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230939" y="1388"/>
            <a:ext cx="1508415" cy="1294015"/>
          </a:xfrm>
          <a:prstGeom prst="rect">
            <a:avLst/>
          </a:prstGeom>
        </p:spPr>
      </p:pic>
      <p:grpSp>
        <p:nvGrpSpPr>
          <p:cNvPr id="11" name="Group 10">
            <a:extLst>
              <a:ext uri="{FF2B5EF4-FFF2-40B4-BE49-F238E27FC236}">
                <a16:creationId xmlns:a16="http://schemas.microsoft.com/office/drawing/2014/main" id="{773ADF27-E5B9-7548-91BD-2D7F0C0C66F0}"/>
              </a:ext>
            </a:extLst>
          </p:cNvPr>
          <p:cNvGrpSpPr/>
          <p:nvPr userDrawn="1"/>
        </p:nvGrpSpPr>
        <p:grpSpPr>
          <a:xfrm>
            <a:off x="10838232" y="154038"/>
            <a:ext cx="905033" cy="901642"/>
            <a:chOff x="10838232" y="154038"/>
            <a:chExt cx="905033" cy="901642"/>
          </a:xfrm>
        </p:grpSpPr>
        <p:sp>
          <p:nvSpPr>
            <p:cNvPr id="12" name="Delay 11">
              <a:extLst>
                <a:ext uri="{FF2B5EF4-FFF2-40B4-BE49-F238E27FC236}">
                  <a16:creationId xmlns:a16="http://schemas.microsoft.com/office/drawing/2014/main" id="{58151574-54AD-D543-8D82-F89B09E0FF34}"/>
                </a:ext>
              </a:extLst>
            </p:cNvPr>
            <p:cNvSpPr/>
            <p:nvPr/>
          </p:nvSpPr>
          <p:spPr>
            <a:xfrm rot="5400000">
              <a:off x="10810734" y="218519"/>
              <a:ext cx="901642" cy="772680"/>
            </a:xfrm>
            <a:prstGeom prst="flowChartDelay">
              <a:avLst/>
            </a:prstGeom>
            <a:solidFill>
              <a:srgbClr val="674C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F42D0EC-69E4-6642-8D50-300B4C718041}"/>
                </a:ext>
              </a:extLst>
            </p:cNvPr>
            <p:cNvSpPr txBox="1"/>
            <p:nvPr/>
          </p:nvSpPr>
          <p:spPr>
            <a:xfrm>
              <a:off x="10838232" y="306685"/>
              <a:ext cx="905033" cy="492443"/>
            </a:xfrm>
            <a:prstGeom prst="rect">
              <a:avLst/>
            </a:prstGeom>
            <a:noFill/>
          </p:spPr>
          <p:txBody>
            <a:bodyPr wrap="square" rtlCol="0">
              <a:spAutoFit/>
            </a:bodyPr>
            <a:lstStyle/>
            <a:p>
              <a:r>
                <a:rPr lang="en-GB" sz="2500" spc="-140" dirty="0">
                  <a:solidFill>
                    <a:schemeClr val="bg1"/>
                  </a:solidFill>
                  <a:latin typeface="Gill Sans MT" panose="020B0502020104020203" pitchFamily="34" charset="77"/>
                  <a:cs typeface="Arial Narrow" panose="020B0604020202020204" pitchFamily="34" charset="0"/>
                </a:rPr>
                <a:t>UALL</a:t>
              </a:r>
            </a:p>
          </p:txBody>
        </p:sp>
      </p:grpSp>
    </p:spTree>
    <p:extLst>
      <p:ext uri="{BB962C8B-B14F-4D97-AF65-F5344CB8AC3E}">
        <p14:creationId xmlns:p14="http://schemas.microsoft.com/office/powerpoint/2010/main" val="362434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179F-2C17-1049-97E9-D226E45E471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C3D4B6C-6E2B-3E49-9C72-CE4B6CC487E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EED27C0-E0B9-2B4C-97B3-38ABC6F1168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CAEC356-D4A0-ED41-826F-A920F5A59CF2}"/>
              </a:ext>
            </a:extLst>
          </p:cNvPr>
          <p:cNvSpPr>
            <a:spLocks noGrp="1"/>
          </p:cNvSpPr>
          <p:nvPr>
            <p:ph type="dt" sz="half" idx="10"/>
          </p:nvPr>
        </p:nvSpPr>
        <p:spPr/>
        <p:txBody>
          <a:bodyPr/>
          <a:lstStyle/>
          <a:p>
            <a:fld id="{90BD602A-0A09-7744-B74E-6B4C61CADCF7}" type="datetimeFigureOut">
              <a:rPr lang="en-GB" smtClean="0"/>
              <a:t>15/04/2025</a:t>
            </a:fld>
            <a:endParaRPr lang="en-GB"/>
          </a:p>
        </p:txBody>
      </p:sp>
      <p:sp>
        <p:nvSpPr>
          <p:cNvPr id="6" name="Footer Placeholder 5">
            <a:extLst>
              <a:ext uri="{FF2B5EF4-FFF2-40B4-BE49-F238E27FC236}">
                <a16:creationId xmlns:a16="http://schemas.microsoft.com/office/drawing/2014/main" id="{9A0B0303-8A3E-AD49-809E-8E77F960EA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86F205-EFCF-504A-B201-68022C30C48A}"/>
              </a:ext>
            </a:extLst>
          </p:cNvPr>
          <p:cNvSpPr>
            <a:spLocks noGrp="1"/>
          </p:cNvSpPr>
          <p:nvPr>
            <p:ph type="sldNum" sz="quarter" idx="12"/>
          </p:nvPr>
        </p:nvSpPr>
        <p:spPr/>
        <p:txBody>
          <a:bodyPr/>
          <a:lstStyle/>
          <a:p>
            <a:fld id="{616F91C2-30F7-1049-959D-235E80F8ED7A}" type="slidenum">
              <a:rPr lang="en-GB" smtClean="0"/>
              <a:t>‹#›</a:t>
            </a:fld>
            <a:endParaRPr lang="en-GB"/>
          </a:p>
        </p:txBody>
      </p:sp>
    </p:spTree>
    <p:extLst>
      <p:ext uri="{BB962C8B-B14F-4D97-AF65-F5344CB8AC3E}">
        <p14:creationId xmlns:p14="http://schemas.microsoft.com/office/powerpoint/2010/main" val="3925028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E5BA-1762-4641-97E1-8405EA976AA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3920938-CE50-6947-ADBE-E8CC4EBD3E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15AEE01-8FF1-8C40-BAF2-8477A76214E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BBFFFFD-54A6-394F-A727-2AB915771D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DBB977A-E6CA-8046-8AE3-63B8816C339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0F626CF-61F2-A14A-BD98-4702BD95C0A6}"/>
              </a:ext>
            </a:extLst>
          </p:cNvPr>
          <p:cNvSpPr>
            <a:spLocks noGrp="1"/>
          </p:cNvSpPr>
          <p:nvPr>
            <p:ph type="dt" sz="half" idx="10"/>
          </p:nvPr>
        </p:nvSpPr>
        <p:spPr/>
        <p:txBody>
          <a:bodyPr/>
          <a:lstStyle/>
          <a:p>
            <a:fld id="{90BD602A-0A09-7744-B74E-6B4C61CADCF7}" type="datetimeFigureOut">
              <a:rPr lang="en-GB" smtClean="0"/>
              <a:t>15/04/2025</a:t>
            </a:fld>
            <a:endParaRPr lang="en-GB"/>
          </a:p>
        </p:txBody>
      </p:sp>
      <p:sp>
        <p:nvSpPr>
          <p:cNvPr id="8" name="Footer Placeholder 7">
            <a:extLst>
              <a:ext uri="{FF2B5EF4-FFF2-40B4-BE49-F238E27FC236}">
                <a16:creationId xmlns:a16="http://schemas.microsoft.com/office/drawing/2014/main" id="{1A216357-0EBC-A143-BD4E-EED4CC304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BC94C79-4A4E-A245-9EFF-96B3BB04ACD1}"/>
              </a:ext>
            </a:extLst>
          </p:cNvPr>
          <p:cNvSpPr>
            <a:spLocks noGrp="1"/>
          </p:cNvSpPr>
          <p:nvPr>
            <p:ph type="sldNum" sz="quarter" idx="12"/>
          </p:nvPr>
        </p:nvSpPr>
        <p:spPr/>
        <p:txBody>
          <a:bodyPr/>
          <a:lstStyle/>
          <a:p>
            <a:fld id="{616F91C2-30F7-1049-959D-235E80F8ED7A}" type="slidenum">
              <a:rPr lang="en-GB" smtClean="0"/>
              <a:t>‹#›</a:t>
            </a:fld>
            <a:endParaRPr lang="en-GB"/>
          </a:p>
        </p:txBody>
      </p:sp>
    </p:spTree>
    <p:extLst>
      <p:ext uri="{BB962C8B-B14F-4D97-AF65-F5344CB8AC3E}">
        <p14:creationId xmlns:p14="http://schemas.microsoft.com/office/powerpoint/2010/main" val="19385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1BE3-CFED-1940-8AE8-24C87AD1F23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14563C0-BEB0-A446-AB55-583C44BC2CDB}"/>
              </a:ext>
            </a:extLst>
          </p:cNvPr>
          <p:cNvSpPr>
            <a:spLocks noGrp="1"/>
          </p:cNvSpPr>
          <p:nvPr>
            <p:ph type="dt" sz="half" idx="10"/>
          </p:nvPr>
        </p:nvSpPr>
        <p:spPr/>
        <p:txBody>
          <a:bodyPr/>
          <a:lstStyle/>
          <a:p>
            <a:fld id="{90BD602A-0A09-7744-B74E-6B4C61CADCF7}" type="datetimeFigureOut">
              <a:rPr lang="en-GB" smtClean="0"/>
              <a:t>15/04/2025</a:t>
            </a:fld>
            <a:endParaRPr lang="en-GB"/>
          </a:p>
        </p:txBody>
      </p:sp>
      <p:sp>
        <p:nvSpPr>
          <p:cNvPr id="4" name="Footer Placeholder 3">
            <a:extLst>
              <a:ext uri="{FF2B5EF4-FFF2-40B4-BE49-F238E27FC236}">
                <a16:creationId xmlns:a16="http://schemas.microsoft.com/office/drawing/2014/main" id="{5F80A34B-1D24-FC42-87F6-A44C8BC827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7AF23F-C2B9-1C41-9821-53C77D0E5AB5}"/>
              </a:ext>
            </a:extLst>
          </p:cNvPr>
          <p:cNvSpPr>
            <a:spLocks noGrp="1"/>
          </p:cNvSpPr>
          <p:nvPr>
            <p:ph type="sldNum" sz="quarter" idx="12"/>
          </p:nvPr>
        </p:nvSpPr>
        <p:spPr/>
        <p:txBody>
          <a:bodyPr/>
          <a:lstStyle/>
          <a:p>
            <a:fld id="{616F91C2-30F7-1049-959D-235E80F8ED7A}" type="slidenum">
              <a:rPr lang="en-GB" smtClean="0"/>
              <a:t>‹#›</a:t>
            </a:fld>
            <a:endParaRPr lang="en-GB"/>
          </a:p>
        </p:txBody>
      </p:sp>
    </p:spTree>
    <p:extLst>
      <p:ext uri="{BB962C8B-B14F-4D97-AF65-F5344CB8AC3E}">
        <p14:creationId xmlns:p14="http://schemas.microsoft.com/office/powerpoint/2010/main" val="3467263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079568-B04F-5D40-B4BA-D5DAFBF9F366}"/>
              </a:ext>
            </a:extLst>
          </p:cNvPr>
          <p:cNvSpPr>
            <a:spLocks noGrp="1"/>
          </p:cNvSpPr>
          <p:nvPr>
            <p:ph type="title"/>
          </p:nvPr>
        </p:nvSpPr>
        <p:spPr>
          <a:xfrm>
            <a:off x="838200" y="652599"/>
            <a:ext cx="10363188" cy="66466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5AC283F-628D-754B-B6C3-676AB8FB815B}"/>
              </a:ext>
            </a:extLst>
          </p:cNvPr>
          <p:cNvSpPr>
            <a:spLocks noGrp="1"/>
          </p:cNvSpPr>
          <p:nvPr>
            <p:ph type="body" idx="1"/>
          </p:nvPr>
        </p:nvSpPr>
        <p:spPr>
          <a:xfrm>
            <a:off x="838199" y="1555132"/>
            <a:ext cx="10363179" cy="465026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4A5DE566-658A-124D-9C53-B947EF61F56E}"/>
              </a:ext>
            </a:extLst>
          </p:cNvPr>
          <p:cNvSpPr>
            <a:spLocks noGrp="1"/>
          </p:cNvSpPr>
          <p:nvPr>
            <p:ph type="sldNum" sz="quarter" idx="4"/>
          </p:nvPr>
        </p:nvSpPr>
        <p:spPr>
          <a:xfrm>
            <a:off x="10699531" y="6336347"/>
            <a:ext cx="1273162" cy="365125"/>
          </a:xfrm>
          <a:prstGeom prst="rect">
            <a:avLst/>
          </a:prstGeom>
        </p:spPr>
        <p:txBody>
          <a:bodyPr vert="horz" lIns="91440" tIns="45720" rIns="91440" bIns="45720" rtlCol="0" anchor="ctr"/>
          <a:lstStyle>
            <a:lvl1pPr algn="r">
              <a:defRPr sz="1400" b="1" i="1">
                <a:solidFill>
                  <a:schemeClr val="tx1">
                    <a:tint val="75000"/>
                  </a:schemeClr>
                </a:solidFill>
                <a:latin typeface="Baskerville SemiBold" panose="02020502070401020303" pitchFamily="18" charset="0"/>
                <a:ea typeface="Baskerville SemiBold" panose="02020502070401020303" pitchFamily="18" charset="0"/>
              </a:defRPr>
            </a:lvl1pPr>
          </a:lstStyle>
          <a:p>
            <a:fld id="{6D22F896-40B5-4ADD-8801-0D06FADFA095}" type="slidenum">
              <a:rPr lang="en-US" smtClean="0"/>
              <a:pPr/>
              <a:t>‹#›</a:t>
            </a:fld>
            <a:endParaRPr lang="en-US" b="1" i="1">
              <a:latin typeface="Baskerville SemiBold" panose="02020502070401020303" pitchFamily="18" charset="0"/>
              <a:ea typeface="Baskerville SemiBold" panose="02020502070401020303" pitchFamily="18" charset="0"/>
            </a:endParaRPr>
          </a:p>
        </p:txBody>
      </p:sp>
      <p:cxnSp>
        <p:nvCxnSpPr>
          <p:cNvPr id="9" name="Straight Connector 8">
            <a:extLst>
              <a:ext uri="{FF2B5EF4-FFF2-40B4-BE49-F238E27FC236}">
                <a16:creationId xmlns:a16="http://schemas.microsoft.com/office/drawing/2014/main" id="{E77B5E10-F2C1-E343-9837-9801D6920384}"/>
              </a:ext>
            </a:extLst>
          </p:cNvPr>
          <p:cNvCxnSpPr>
            <a:cxnSpLocks/>
          </p:cNvCxnSpPr>
          <p:nvPr userDrawn="1"/>
        </p:nvCxnSpPr>
        <p:spPr>
          <a:xfrm flipV="1">
            <a:off x="238422" y="236528"/>
            <a:ext cx="10771464" cy="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902557-371B-E642-9F1A-CA1EC5322857}"/>
              </a:ext>
            </a:extLst>
          </p:cNvPr>
          <p:cNvCxnSpPr>
            <a:cxnSpLocks/>
          </p:cNvCxnSpPr>
          <p:nvPr userDrawn="1"/>
        </p:nvCxnSpPr>
        <p:spPr>
          <a:xfrm>
            <a:off x="383388" y="352425"/>
            <a:ext cx="0" cy="514147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6D7B54-3108-D348-92E8-36DE646A35CC}"/>
              </a:ext>
            </a:extLst>
          </p:cNvPr>
          <p:cNvCxnSpPr>
            <a:cxnSpLocks/>
          </p:cNvCxnSpPr>
          <p:nvPr userDrawn="1"/>
        </p:nvCxnSpPr>
        <p:spPr>
          <a:xfrm>
            <a:off x="230985" y="203200"/>
            <a:ext cx="0" cy="5552812"/>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6BF83AFB-A3EA-BC4D-9028-DCC369E22F70}"/>
              </a:ext>
            </a:extLst>
          </p:cNvPr>
          <p:cNvSpPr txBox="1">
            <a:spLocks/>
          </p:cNvSpPr>
          <p:nvPr userDrawn="1"/>
        </p:nvSpPr>
        <p:spPr>
          <a:xfrm>
            <a:off x="2204194" y="6442084"/>
            <a:ext cx="7575331" cy="365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0" i="0" kern="1200">
                <a:solidFill>
                  <a:srgbClr val="011893"/>
                </a:solidFill>
                <a:latin typeface="+mn-lt"/>
                <a:ea typeface="Baskerville" panose="02020502070401020303" pitchFamily="18" charset="0"/>
                <a:cs typeface="+mj-cs"/>
              </a:defRPr>
            </a:lvl1pPr>
          </a:lstStyle>
          <a:p>
            <a:pPr algn="ctr"/>
            <a:r>
              <a:rPr lang="en-GB" sz="1200" i="1">
                <a:solidFill>
                  <a:schemeClr val="accent5">
                    <a:lumMod val="50000"/>
                  </a:schemeClr>
                </a:solidFill>
              </a:rPr>
              <a:t>For more information: www.fin-online.org.uk or email: info@fin-online.org.uk </a:t>
            </a:r>
          </a:p>
        </p:txBody>
      </p:sp>
      <p:cxnSp>
        <p:nvCxnSpPr>
          <p:cNvPr id="15" name="Straight Connector 14">
            <a:extLst>
              <a:ext uri="{FF2B5EF4-FFF2-40B4-BE49-F238E27FC236}">
                <a16:creationId xmlns:a16="http://schemas.microsoft.com/office/drawing/2014/main" id="{66FD0C74-050C-E740-B5C4-924519F6E1F0}"/>
              </a:ext>
            </a:extLst>
          </p:cNvPr>
          <p:cNvCxnSpPr>
            <a:cxnSpLocks/>
          </p:cNvCxnSpPr>
          <p:nvPr userDrawn="1"/>
        </p:nvCxnSpPr>
        <p:spPr>
          <a:xfrm>
            <a:off x="3193472" y="6514442"/>
            <a:ext cx="55972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151E962-221C-9C4A-A599-CEE04CB1FE6D}"/>
              </a:ext>
            </a:extLst>
          </p:cNvPr>
          <p:cNvCxnSpPr>
            <a:cxnSpLocks/>
          </p:cNvCxnSpPr>
          <p:nvPr userDrawn="1"/>
        </p:nvCxnSpPr>
        <p:spPr>
          <a:xfrm>
            <a:off x="390822" y="388928"/>
            <a:ext cx="10222214"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7B2ED45-CDFE-7C4B-843A-E2340E64203D}"/>
              </a:ext>
            </a:extLst>
          </p:cNvPr>
          <p:cNvSpPr/>
          <p:nvPr userDrawn="1"/>
        </p:nvSpPr>
        <p:spPr>
          <a:xfrm>
            <a:off x="198192" y="200015"/>
            <a:ext cx="73025"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902193D-9A64-BB4D-B602-06A473B875AD}"/>
              </a:ext>
            </a:extLst>
          </p:cNvPr>
          <p:cNvSpPr/>
          <p:nvPr userDrawn="1"/>
        </p:nvSpPr>
        <p:spPr>
          <a:xfrm>
            <a:off x="350592" y="352415"/>
            <a:ext cx="73025"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7FD36B7-609A-498D-9F46-0CB4CE03A886}"/>
              </a:ext>
            </a:extLst>
          </p:cNvPr>
          <p:cNvPicPr>
            <a:picLocks noChangeAspect="1"/>
          </p:cNvPicPr>
          <p:nvPr userDrawn="1"/>
        </p:nvPicPr>
        <p:blipFill>
          <a:blip r:embed="rId4"/>
          <a:stretch>
            <a:fillRect/>
          </a:stretch>
        </p:blipFill>
        <p:spPr>
          <a:xfrm>
            <a:off x="11129492" y="168301"/>
            <a:ext cx="975445" cy="1255885"/>
          </a:xfrm>
          <a:prstGeom prst="rect">
            <a:avLst/>
          </a:prstGeom>
        </p:spPr>
      </p:pic>
    </p:spTree>
    <p:extLst>
      <p:ext uri="{BB962C8B-B14F-4D97-AF65-F5344CB8AC3E}">
        <p14:creationId xmlns:p14="http://schemas.microsoft.com/office/powerpoint/2010/main" val="3334798807"/>
      </p:ext>
    </p:extLst>
  </p:cSld>
  <p:clrMap bg1="lt1" tx1="dk1" bg2="lt2" tx2="dk2" accent1="accent1" accent2="accent2" accent3="accent3" accent4="accent4" accent5="accent5" accent6="accent6" hlink="hlink" folHlink="folHlink"/>
  <p:sldLayoutIdLst>
    <p:sldLayoutId id="2147483661" r:id="rId1"/>
    <p:sldLayoutId id="2147483693" r:id="rId2"/>
  </p:sldLayoutIdLst>
  <p:hf hdr="0" ftr="0" dt="0"/>
  <p:txStyles>
    <p:titleStyle>
      <a:lvl1pPr algn="l" defTabSz="914400" rtl="0" eaLnBrk="1" latinLnBrk="0" hangingPunct="1">
        <a:lnSpc>
          <a:spcPct val="90000"/>
        </a:lnSpc>
        <a:spcBef>
          <a:spcPct val="0"/>
        </a:spcBef>
        <a:buNone/>
        <a:defRPr sz="3200" b="1" i="0" kern="1200">
          <a:solidFill>
            <a:schemeClr val="accent1">
              <a:lumMod val="50000"/>
            </a:schemeClr>
          </a:solidFill>
          <a:latin typeface="+mn-lt"/>
          <a:ea typeface="Baskerville" panose="02020502070401020303"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lumMod val="50000"/>
            </a:schemeClr>
          </a:solidFill>
          <a:latin typeface="+mn-lt"/>
          <a:ea typeface="Baskerville" panose="02020502070401020303"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lumMod val="50000"/>
            </a:schemeClr>
          </a:solidFill>
          <a:latin typeface="+mn-lt"/>
          <a:ea typeface="Baskerville" panose="02020502070401020303"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1">
              <a:lumMod val="50000"/>
            </a:schemeClr>
          </a:solidFill>
          <a:latin typeface="+mn-lt"/>
          <a:ea typeface="Baskerville" panose="02020502070401020303"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lumMod val="50000"/>
            </a:schemeClr>
          </a:solidFill>
          <a:latin typeface="+mn-lt"/>
          <a:ea typeface="Baskerville" panose="02020502070401020303"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lumMod val="50000"/>
            </a:schemeClr>
          </a:solidFill>
          <a:latin typeface="+mn-lt"/>
          <a:ea typeface="Baskerville" panose="02020502070401020303"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216">
          <p15:clr>
            <a:srgbClr val="F26B43"/>
          </p15:clr>
        </p15:guide>
        <p15:guide id="2" pos="1248">
          <p15:clr>
            <a:srgbClr val="F26B43"/>
          </p15:clr>
        </p15:guide>
        <p15:guide id="3" pos="1152">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079568-B04F-5D40-B4BA-D5DAFBF9F366}"/>
              </a:ext>
            </a:extLst>
          </p:cNvPr>
          <p:cNvSpPr>
            <a:spLocks noGrp="1"/>
          </p:cNvSpPr>
          <p:nvPr>
            <p:ph type="title"/>
          </p:nvPr>
        </p:nvSpPr>
        <p:spPr>
          <a:xfrm>
            <a:off x="838200" y="652599"/>
            <a:ext cx="10363188" cy="66466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5AC283F-628D-754B-B6C3-676AB8FB815B}"/>
              </a:ext>
            </a:extLst>
          </p:cNvPr>
          <p:cNvSpPr>
            <a:spLocks noGrp="1"/>
          </p:cNvSpPr>
          <p:nvPr>
            <p:ph type="body" idx="1"/>
          </p:nvPr>
        </p:nvSpPr>
        <p:spPr>
          <a:xfrm>
            <a:off x="838199" y="1555132"/>
            <a:ext cx="10363179" cy="465026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4A5DE566-658A-124D-9C53-B947EF61F56E}"/>
              </a:ext>
            </a:extLst>
          </p:cNvPr>
          <p:cNvSpPr>
            <a:spLocks noGrp="1"/>
          </p:cNvSpPr>
          <p:nvPr>
            <p:ph type="sldNum" sz="quarter" idx="4"/>
          </p:nvPr>
        </p:nvSpPr>
        <p:spPr>
          <a:xfrm>
            <a:off x="10699531" y="6336347"/>
            <a:ext cx="1273162" cy="365125"/>
          </a:xfrm>
          <a:prstGeom prst="rect">
            <a:avLst/>
          </a:prstGeom>
        </p:spPr>
        <p:txBody>
          <a:bodyPr vert="horz" lIns="91440" tIns="45720" rIns="91440" bIns="45720" rtlCol="0" anchor="ctr"/>
          <a:lstStyle>
            <a:lvl1pPr algn="r">
              <a:defRPr sz="1400" b="1" i="1">
                <a:solidFill>
                  <a:schemeClr val="tx1">
                    <a:tint val="75000"/>
                  </a:schemeClr>
                </a:solidFill>
                <a:latin typeface="Baskerville SemiBold" panose="02020502070401020303" pitchFamily="18" charset="0"/>
                <a:ea typeface="Baskerville SemiBold" panose="02020502070401020303" pitchFamily="18" charset="0"/>
              </a:defRPr>
            </a:lvl1pPr>
          </a:lstStyle>
          <a:p>
            <a:fld id="{6D22F896-40B5-4ADD-8801-0D06FADFA095}" type="slidenum">
              <a:rPr lang="en-US" smtClean="0"/>
              <a:pPr/>
              <a:t>‹#›</a:t>
            </a:fld>
            <a:endParaRPr lang="en-US" b="1" i="1">
              <a:latin typeface="Baskerville SemiBold" panose="02020502070401020303" pitchFamily="18" charset="0"/>
              <a:ea typeface="Baskerville SemiBold" panose="02020502070401020303" pitchFamily="18" charset="0"/>
            </a:endParaRPr>
          </a:p>
        </p:txBody>
      </p:sp>
      <p:cxnSp>
        <p:nvCxnSpPr>
          <p:cNvPr id="9" name="Straight Connector 8">
            <a:extLst>
              <a:ext uri="{FF2B5EF4-FFF2-40B4-BE49-F238E27FC236}">
                <a16:creationId xmlns:a16="http://schemas.microsoft.com/office/drawing/2014/main" id="{E77B5E10-F2C1-E343-9837-9801D6920384}"/>
              </a:ext>
            </a:extLst>
          </p:cNvPr>
          <p:cNvCxnSpPr>
            <a:cxnSpLocks/>
          </p:cNvCxnSpPr>
          <p:nvPr userDrawn="1"/>
        </p:nvCxnSpPr>
        <p:spPr>
          <a:xfrm flipV="1">
            <a:off x="238422" y="236528"/>
            <a:ext cx="10771464" cy="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902557-371B-E642-9F1A-CA1EC5322857}"/>
              </a:ext>
            </a:extLst>
          </p:cNvPr>
          <p:cNvCxnSpPr>
            <a:cxnSpLocks/>
          </p:cNvCxnSpPr>
          <p:nvPr userDrawn="1"/>
        </p:nvCxnSpPr>
        <p:spPr>
          <a:xfrm>
            <a:off x="383388" y="352425"/>
            <a:ext cx="0" cy="514147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6D7B54-3108-D348-92E8-36DE646A35CC}"/>
              </a:ext>
            </a:extLst>
          </p:cNvPr>
          <p:cNvCxnSpPr>
            <a:cxnSpLocks/>
          </p:cNvCxnSpPr>
          <p:nvPr userDrawn="1"/>
        </p:nvCxnSpPr>
        <p:spPr>
          <a:xfrm>
            <a:off x="230985" y="203200"/>
            <a:ext cx="0" cy="5552812"/>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6BF83AFB-A3EA-BC4D-9028-DCC369E22F70}"/>
              </a:ext>
            </a:extLst>
          </p:cNvPr>
          <p:cNvSpPr txBox="1">
            <a:spLocks/>
          </p:cNvSpPr>
          <p:nvPr userDrawn="1"/>
        </p:nvSpPr>
        <p:spPr>
          <a:xfrm>
            <a:off x="2204194" y="6442084"/>
            <a:ext cx="7575331" cy="365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0" i="0" kern="1200">
                <a:solidFill>
                  <a:srgbClr val="011893"/>
                </a:solidFill>
                <a:latin typeface="+mn-lt"/>
                <a:ea typeface="Baskerville" panose="02020502070401020303" pitchFamily="18" charset="0"/>
                <a:cs typeface="+mj-cs"/>
              </a:defRPr>
            </a:lvl1pPr>
          </a:lstStyle>
          <a:p>
            <a:pPr algn="ctr"/>
            <a:r>
              <a:rPr lang="en-GB" sz="1200" i="1">
                <a:solidFill>
                  <a:srgbClr val="00B0F0"/>
                </a:solidFill>
              </a:rPr>
              <a:t>For more information: www.fin-online.org.uk or email: info@fin-online.org.uk </a:t>
            </a:r>
          </a:p>
        </p:txBody>
      </p:sp>
      <p:cxnSp>
        <p:nvCxnSpPr>
          <p:cNvPr id="15" name="Straight Connector 14">
            <a:extLst>
              <a:ext uri="{FF2B5EF4-FFF2-40B4-BE49-F238E27FC236}">
                <a16:creationId xmlns:a16="http://schemas.microsoft.com/office/drawing/2014/main" id="{66FD0C74-050C-E740-B5C4-924519F6E1F0}"/>
              </a:ext>
            </a:extLst>
          </p:cNvPr>
          <p:cNvCxnSpPr>
            <a:cxnSpLocks/>
          </p:cNvCxnSpPr>
          <p:nvPr userDrawn="1"/>
        </p:nvCxnSpPr>
        <p:spPr>
          <a:xfrm>
            <a:off x="3193472" y="6514442"/>
            <a:ext cx="55972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151E962-221C-9C4A-A599-CEE04CB1FE6D}"/>
              </a:ext>
            </a:extLst>
          </p:cNvPr>
          <p:cNvCxnSpPr>
            <a:cxnSpLocks/>
          </p:cNvCxnSpPr>
          <p:nvPr userDrawn="1"/>
        </p:nvCxnSpPr>
        <p:spPr>
          <a:xfrm>
            <a:off x="390822" y="388928"/>
            <a:ext cx="10222214"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7B2ED45-CDFE-7C4B-843A-E2340E64203D}"/>
              </a:ext>
            </a:extLst>
          </p:cNvPr>
          <p:cNvSpPr/>
          <p:nvPr userDrawn="1"/>
        </p:nvSpPr>
        <p:spPr>
          <a:xfrm>
            <a:off x="198192" y="200015"/>
            <a:ext cx="73025"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902193D-9A64-BB4D-B602-06A473B875AD}"/>
              </a:ext>
            </a:extLst>
          </p:cNvPr>
          <p:cNvSpPr/>
          <p:nvPr userDrawn="1"/>
        </p:nvSpPr>
        <p:spPr>
          <a:xfrm>
            <a:off x="350592" y="352415"/>
            <a:ext cx="73025"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7FD36B7-609A-498D-9F46-0CB4CE03A886}"/>
              </a:ext>
            </a:extLst>
          </p:cNvPr>
          <p:cNvPicPr>
            <a:picLocks noChangeAspect="1"/>
          </p:cNvPicPr>
          <p:nvPr userDrawn="1"/>
        </p:nvPicPr>
        <p:blipFill>
          <a:blip r:embed="rId3"/>
          <a:stretch>
            <a:fillRect/>
          </a:stretch>
        </p:blipFill>
        <p:spPr>
          <a:xfrm>
            <a:off x="11129492" y="168301"/>
            <a:ext cx="975445" cy="1255885"/>
          </a:xfrm>
          <a:prstGeom prst="rect">
            <a:avLst/>
          </a:prstGeom>
        </p:spPr>
      </p:pic>
    </p:spTree>
    <p:extLst>
      <p:ext uri="{BB962C8B-B14F-4D97-AF65-F5344CB8AC3E}">
        <p14:creationId xmlns:p14="http://schemas.microsoft.com/office/powerpoint/2010/main" val="3334798807"/>
      </p:ext>
    </p:extLst>
  </p:cSld>
  <p:clrMap bg1="lt1" tx1="dk1" bg2="lt2" tx2="dk2" accent1="accent1" accent2="accent2" accent3="accent3" accent4="accent4" accent5="accent5" accent6="accent6" hlink="hlink" folHlink="folHlink"/>
  <p:sldLayoutIdLst>
    <p:sldLayoutId id="2147483691" r:id="rId1"/>
  </p:sldLayoutIdLst>
  <p:hf hdr="0" ftr="0" dt="0"/>
  <p:txStyles>
    <p:titleStyle>
      <a:lvl1pPr algn="l" defTabSz="914400" rtl="0" eaLnBrk="1" latinLnBrk="0" hangingPunct="1">
        <a:lnSpc>
          <a:spcPct val="90000"/>
        </a:lnSpc>
        <a:spcBef>
          <a:spcPct val="0"/>
        </a:spcBef>
        <a:buNone/>
        <a:defRPr sz="3200" b="1" i="0" kern="1200">
          <a:solidFill>
            <a:schemeClr val="accent1">
              <a:lumMod val="50000"/>
            </a:schemeClr>
          </a:solidFill>
          <a:latin typeface="+mn-lt"/>
          <a:ea typeface="Baskerville" panose="02020502070401020303"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lumMod val="50000"/>
            </a:schemeClr>
          </a:solidFill>
          <a:latin typeface="+mn-lt"/>
          <a:ea typeface="Baskerville" panose="02020502070401020303"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lumMod val="50000"/>
            </a:schemeClr>
          </a:solidFill>
          <a:latin typeface="+mn-lt"/>
          <a:ea typeface="Baskerville" panose="02020502070401020303"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1">
              <a:lumMod val="50000"/>
            </a:schemeClr>
          </a:solidFill>
          <a:latin typeface="+mn-lt"/>
          <a:ea typeface="Baskerville" panose="02020502070401020303"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lumMod val="50000"/>
            </a:schemeClr>
          </a:solidFill>
          <a:latin typeface="+mn-lt"/>
          <a:ea typeface="Baskerville" panose="02020502070401020303"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lumMod val="50000"/>
            </a:schemeClr>
          </a:solidFill>
          <a:latin typeface="+mn-lt"/>
          <a:ea typeface="Baskerville" panose="02020502070401020303"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216">
          <p15:clr>
            <a:srgbClr val="F26B43"/>
          </p15:clr>
        </p15:guide>
        <p15:guide id="2" pos="1248">
          <p15:clr>
            <a:srgbClr val="F26B43"/>
          </p15:clr>
        </p15:guide>
        <p15:guide id="3" pos="1152">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079568-B04F-5D40-B4BA-D5DAFBF9F366}"/>
              </a:ext>
            </a:extLst>
          </p:cNvPr>
          <p:cNvSpPr>
            <a:spLocks noGrp="1"/>
          </p:cNvSpPr>
          <p:nvPr>
            <p:ph type="title"/>
          </p:nvPr>
        </p:nvSpPr>
        <p:spPr>
          <a:xfrm>
            <a:off x="838200" y="652599"/>
            <a:ext cx="10363188" cy="66466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5AC283F-628D-754B-B6C3-676AB8FB815B}"/>
              </a:ext>
            </a:extLst>
          </p:cNvPr>
          <p:cNvSpPr>
            <a:spLocks noGrp="1"/>
          </p:cNvSpPr>
          <p:nvPr>
            <p:ph type="body" idx="1"/>
          </p:nvPr>
        </p:nvSpPr>
        <p:spPr>
          <a:xfrm>
            <a:off x="838199" y="1555132"/>
            <a:ext cx="10363179" cy="465026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9" name="Straight Connector 8">
            <a:extLst>
              <a:ext uri="{FF2B5EF4-FFF2-40B4-BE49-F238E27FC236}">
                <a16:creationId xmlns:a16="http://schemas.microsoft.com/office/drawing/2014/main" id="{E77B5E10-F2C1-E343-9837-9801D6920384}"/>
              </a:ext>
            </a:extLst>
          </p:cNvPr>
          <p:cNvCxnSpPr>
            <a:cxnSpLocks/>
          </p:cNvCxnSpPr>
          <p:nvPr userDrawn="1"/>
        </p:nvCxnSpPr>
        <p:spPr>
          <a:xfrm flipV="1">
            <a:off x="238422" y="236528"/>
            <a:ext cx="10771464" cy="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902557-371B-E642-9F1A-CA1EC5322857}"/>
              </a:ext>
            </a:extLst>
          </p:cNvPr>
          <p:cNvCxnSpPr>
            <a:cxnSpLocks/>
          </p:cNvCxnSpPr>
          <p:nvPr userDrawn="1"/>
        </p:nvCxnSpPr>
        <p:spPr>
          <a:xfrm>
            <a:off x="383388" y="352425"/>
            <a:ext cx="0" cy="514147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6D7B54-3108-D348-92E8-36DE646A35CC}"/>
              </a:ext>
            </a:extLst>
          </p:cNvPr>
          <p:cNvCxnSpPr>
            <a:cxnSpLocks/>
          </p:cNvCxnSpPr>
          <p:nvPr userDrawn="1"/>
        </p:nvCxnSpPr>
        <p:spPr>
          <a:xfrm>
            <a:off x="230985" y="203200"/>
            <a:ext cx="0" cy="5552812"/>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6BF83AFB-A3EA-BC4D-9028-DCC369E22F70}"/>
              </a:ext>
            </a:extLst>
          </p:cNvPr>
          <p:cNvSpPr txBox="1">
            <a:spLocks/>
          </p:cNvSpPr>
          <p:nvPr userDrawn="1"/>
        </p:nvSpPr>
        <p:spPr>
          <a:xfrm>
            <a:off x="2204194" y="6442084"/>
            <a:ext cx="7575331" cy="365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0" i="0" kern="1200">
                <a:solidFill>
                  <a:srgbClr val="011893"/>
                </a:solidFill>
                <a:latin typeface="+mn-lt"/>
                <a:ea typeface="Baskerville" panose="02020502070401020303" pitchFamily="18" charset="0"/>
                <a:cs typeface="+mj-cs"/>
              </a:defRPr>
            </a:lvl1pPr>
          </a:lstStyle>
          <a:p>
            <a:pPr algn="ctr"/>
            <a:r>
              <a:rPr lang="en-GB" sz="1200" i="1">
                <a:solidFill>
                  <a:srgbClr val="00B0F0"/>
                </a:solidFill>
              </a:rPr>
              <a:t>For more information: www.fin-online.org.uk or email: info@fin-online.org.uk </a:t>
            </a:r>
          </a:p>
        </p:txBody>
      </p:sp>
      <p:cxnSp>
        <p:nvCxnSpPr>
          <p:cNvPr id="15" name="Straight Connector 14">
            <a:extLst>
              <a:ext uri="{FF2B5EF4-FFF2-40B4-BE49-F238E27FC236}">
                <a16:creationId xmlns:a16="http://schemas.microsoft.com/office/drawing/2014/main" id="{66FD0C74-050C-E740-B5C4-924519F6E1F0}"/>
              </a:ext>
            </a:extLst>
          </p:cNvPr>
          <p:cNvCxnSpPr>
            <a:cxnSpLocks/>
          </p:cNvCxnSpPr>
          <p:nvPr userDrawn="1"/>
        </p:nvCxnSpPr>
        <p:spPr>
          <a:xfrm>
            <a:off x="3193472" y="6514442"/>
            <a:ext cx="55972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151E962-221C-9C4A-A599-CEE04CB1FE6D}"/>
              </a:ext>
            </a:extLst>
          </p:cNvPr>
          <p:cNvCxnSpPr>
            <a:cxnSpLocks/>
          </p:cNvCxnSpPr>
          <p:nvPr userDrawn="1"/>
        </p:nvCxnSpPr>
        <p:spPr>
          <a:xfrm>
            <a:off x="390822" y="388928"/>
            <a:ext cx="10222214"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7B2ED45-CDFE-7C4B-843A-E2340E64203D}"/>
              </a:ext>
            </a:extLst>
          </p:cNvPr>
          <p:cNvSpPr/>
          <p:nvPr userDrawn="1"/>
        </p:nvSpPr>
        <p:spPr>
          <a:xfrm>
            <a:off x="198192" y="200015"/>
            <a:ext cx="73025"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902193D-9A64-BB4D-B602-06A473B875AD}"/>
              </a:ext>
            </a:extLst>
          </p:cNvPr>
          <p:cNvSpPr/>
          <p:nvPr userDrawn="1"/>
        </p:nvSpPr>
        <p:spPr>
          <a:xfrm>
            <a:off x="350592" y="352415"/>
            <a:ext cx="73025"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7FD36B7-609A-498D-9F46-0CB4CE03A886}"/>
              </a:ext>
            </a:extLst>
          </p:cNvPr>
          <p:cNvPicPr>
            <a:picLocks noChangeAspect="1"/>
          </p:cNvPicPr>
          <p:nvPr userDrawn="1"/>
        </p:nvPicPr>
        <p:blipFill>
          <a:blip r:embed="rId2"/>
          <a:stretch>
            <a:fillRect/>
          </a:stretch>
        </p:blipFill>
        <p:spPr>
          <a:xfrm>
            <a:off x="11129492" y="168301"/>
            <a:ext cx="975445" cy="1255885"/>
          </a:xfrm>
          <a:prstGeom prst="rect">
            <a:avLst/>
          </a:prstGeom>
        </p:spPr>
      </p:pic>
    </p:spTree>
    <p:extLst>
      <p:ext uri="{BB962C8B-B14F-4D97-AF65-F5344CB8AC3E}">
        <p14:creationId xmlns:p14="http://schemas.microsoft.com/office/powerpoint/2010/main" val="2409709566"/>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3200" b="1" i="0" kern="1200">
          <a:solidFill>
            <a:schemeClr val="accent1">
              <a:lumMod val="50000"/>
            </a:schemeClr>
          </a:solidFill>
          <a:latin typeface="+mn-lt"/>
          <a:ea typeface="Baskerville" panose="02020502070401020303"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lumMod val="50000"/>
            </a:schemeClr>
          </a:solidFill>
          <a:latin typeface="+mn-lt"/>
          <a:ea typeface="Baskerville" panose="02020502070401020303"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lumMod val="50000"/>
            </a:schemeClr>
          </a:solidFill>
          <a:latin typeface="+mn-lt"/>
          <a:ea typeface="Baskerville" panose="02020502070401020303"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1">
              <a:lumMod val="50000"/>
            </a:schemeClr>
          </a:solidFill>
          <a:latin typeface="+mn-lt"/>
          <a:ea typeface="Baskerville" panose="02020502070401020303"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lumMod val="50000"/>
            </a:schemeClr>
          </a:solidFill>
          <a:latin typeface="+mn-lt"/>
          <a:ea typeface="Baskerville" panose="02020502070401020303"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lumMod val="50000"/>
            </a:schemeClr>
          </a:solidFill>
          <a:latin typeface="+mn-lt"/>
          <a:ea typeface="Baskerville" panose="02020502070401020303"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216">
          <p15:clr>
            <a:srgbClr val="F26B43"/>
          </p15:clr>
        </p15:guide>
        <p15:guide id="2" pos="1248">
          <p15:clr>
            <a:srgbClr val="F26B43"/>
          </p15:clr>
        </p15:guide>
        <p15:guide id="3" pos="1152">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4B5EB-A444-544F-AA3D-8B47AD3839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4F0D46A-BF86-C948-86C8-411D9D3726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77F7035-5061-0348-A468-140749426E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D602A-0A09-7744-B74E-6B4C61CADCF7}" type="datetimeFigureOut">
              <a:rPr lang="en-GB" smtClean="0"/>
              <a:t>15/04/2025</a:t>
            </a:fld>
            <a:endParaRPr lang="en-GB"/>
          </a:p>
        </p:txBody>
      </p:sp>
      <p:sp>
        <p:nvSpPr>
          <p:cNvPr id="5" name="Footer Placeholder 4">
            <a:extLst>
              <a:ext uri="{FF2B5EF4-FFF2-40B4-BE49-F238E27FC236}">
                <a16:creationId xmlns:a16="http://schemas.microsoft.com/office/drawing/2014/main" id="{68857B5E-AF08-D346-BD5D-00713E76B5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348A6D-E045-8442-AAA3-DF1EAA0508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F91C2-30F7-1049-959D-235E80F8ED7A}" type="slidenum">
              <a:rPr lang="en-GB" smtClean="0"/>
              <a:t>‹#›</a:t>
            </a:fld>
            <a:endParaRPr lang="en-GB"/>
          </a:p>
        </p:txBody>
      </p:sp>
    </p:spTree>
    <p:extLst>
      <p:ext uri="{BB962C8B-B14F-4D97-AF65-F5344CB8AC3E}">
        <p14:creationId xmlns:p14="http://schemas.microsoft.com/office/powerpoint/2010/main" val="77368390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fin-online.org.uk/servic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uvac.ac.uk/resource-library/"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hyperlink" Target="https://www.emeraldgrouppublishing.com/journal/heswbl" TargetMode="External"/><Relationship Id="rId5" Type="http://schemas.openxmlformats.org/officeDocument/2006/relationships/hyperlink" Target="https://uvac.ac.uk/higher-and-degree-apprenticeships-knowledge-networks-webinars-and-workshops/" TargetMode="External"/><Relationship Id="rId4" Type="http://schemas.openxmlformats.org/officeDocument/2006/relationships/hyperlink" Target="https://uvac.ac.uk/her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ssets.publishing.service.gov.uk/media/67927fe8bcd53eb4d9fad614/further_education_and_skills_inspection_toolkit_draft_for_consultation.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91">
            <a:extLst>
              <a:ext uri="{FF2B5EF4-FFF2-40B4-BE49-F238E27FC236}">
                <a16:creationId xmlns:a16="http://schemas.microsoft.com/office/drawing/2014/main" id="{EDC07B27-4E3C-4BCF-ABDB-6AA72857C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19000">
                <a:srgbClr val="000000">
                  <a:alpha val="96000"/>
                </a:srgbClr>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1" name="Rectangle 192">
            <a:extLst>
              <a:ext uri="{FF2B5EF4-FFF2-40B4-BE49-F238E27FC236}">
                <a16:creationId xmlns:a16="http://schemas.microsoft.com/office/drawing/2014/main" id="{83D11BE6-2A04-4DBB-842D-88602B5E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12437"/>
            <a:ext cx="11713464" cy="6844063"/>
          </a:xfrm>
          <a:prstGeom prst="rect">
            <a:avLst/>
          </a:prstGeom>
          <a:gradFill>
            <a:gsLst>
              <a:gs pos="0">
                <a:srgbClr val="000000">
                  <a:alpha val="71765"/>
                </a:srgbClr>
              </a:gs>
              <a:gs pos="100000">
                <a:schemeClr val="accent1">
                  <a:alpha val="2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2" name="Rectangle 193">
            <a:extLst>
              <a:ext uri="{FF2B5EF4-FFF2-40B4-BE49-F238E27FC236}">
                <a16:creationId xmlns:a16="http://schemas.microsoft.com/office/drawing/2014/main" id="{2A05E02A-9AA9-45EC-B87B-B46F043F3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 y="2724072"/>
            <a:ext cx="12192008" cy="4114801"/>
          </a:xfrm>
          <a:prstGeom prst="rect">
            <a:avLst/>
          </a:prstGeom>
          <a:gradFill>
            <a:gsLst>
              <a:gs pos="30000">
                <a:schemeClr val="accent1">
                  <a:lumMod val="75000"/>
                  <a:alpha val="19000"/>
                </a:schemeClr>
              </a:gs>
              <a:gs pos="100000">
                <a:schemeClr val="accent1">
                  <a:alpha val="24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3" name="Rectangle 194">
            <a:extLst>
              <a:ext uri="{FF2B5EF4-FFF2-40B4-BE49-F238E27FC236}">
                <a16:creationId xmlns:a16="http://schemas.microsoft.com/office/drawing/2014/main" id="{0E91EDBA-E8E0-4575-8147-B70034521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09672" y="1716338"/>
            <a:ext cx="6858003" cy="3422328"/>
          </a:xfrm>
          <a:prstGeom prst="rect">
            <a:avLst/>
          </a:prstGeom>
          <a:gradFill>
            <a:gsLst>
              <a:gs pos="0">
                <a:schemeClr val="accent1">
                  <a:alpha val="52000"/>
                </a:schemeClr>
              </a:gs>
              <a:gs pos="76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0B0706-8DEC-9E4A-86EA-CA7E7FCEF3A3}"/>
              </a:ext>
            </a:extLst>
          </p:cNvPr>
          <p:cNvSpPr>
            <a:spLocks noGrp="1"/>
          </p:cNvSpPr>
          <p:nvPr>
            <p:ph type="ctrTitle"/>
          </p:nvPr>
        </p:nvSpPr>
        <p:spPr>
          <a:xfrm>
            <a:off x="1133820" y="280872"/>
            <a:ext cx="10639080" cy="1167495"/>
          </a:xfrm>
        </p:spPr>
        <p:txBody>
          <a:bodyPr anchor="b">
            <a:normAutofit/>
          </a:bodyPr>
          <a:lstStyle/>
          <a:p>
            <a:r>
              <a:rPr lang="en-GB" sz="4800">
                <a:solidFill>
                  <a:srgbClr val="FFFFFF"/>
                </a:solidFill>
              </a:rPr>
              <a:t>FIN policy and research</a:t>
            </a:r>
          </a:p>
        </p:txBody>
      </p:sp>
      <p:sp>
        <p:nvSpPr>
          <p:cNvPr id="1044" name="Rectangle 195">
            <a:extLst>
              <a:ext uri="{FF2B5EF4-FFF2-40B4-BE49-F238E27FC236}">
                <a16:creationId xmlns:a16="http://schemas.microsoft.com/office/drawing/2014/main" id="{DFEE4473-A122-4E96-8C31-B4C5AAA27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23" y="2706446"/>
            <a:ext cx="12191997" cy="3711900"/>
          </a:xfrm>
          <a:prstGeom prst="rect">
            <a:avLst/>
          </a:prstGeom>
          <a:gradFill>
            <a:gsLst>
              <a:gs pos="0">
                <a:srgbClr val="000000">
                  <a:alpha val="50000"/>
                </a:srgbClr>
              </a:gs>
              <a:gs pos="92000">
                <a:schemeClr val="accent1">
                  <a:lumMod val="75000"/>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023D0FC-C1CC-4B4B-A291-E01D8A111CCA}"/>
              </a:ext>
            </a:extLst>
          </p:cNvPr>
          <p:cNvSpPr>
            <a:spLocks noGrp="1"/>
          </p:cNvSpPr>
          <p:nvPr>
            <p:ph type="subTitle" idx="1"/>
          </p:nvPr>
        </p:nvSpPr>
        <p:spPr>
          <a:xfrm>
            <a:off x="4553195" y="1547456"/>
            <a:ext cx="3800330" cy="540204"/>
          </a:xfrm>
        </p:spPr>
        <p:txBody>
          <a:bodyPr>
            <a:normAutofit/>
          </a:bodyPr>
          <a:lstStyle/>
          <a:p>
            <a:r>
              <a:rPr lang="en-GB" sz="3200">
                <a:solidFill>
                  <a:srgbClr val="FFFFFF"/>
                </a:solidFill>
              </a:rPr>
              <a:t>April 2025</a:t>
            </a:r>
          </a:p>
        </p:txBody>
      </p:sp>
      <p:pic>
        <p:nvPicPr>
          <p:cNvPr id="5" name="Picture 4">
            <a:extLst>
              <a:ext uri="{FF2B5EF4-FFF2-40B4-BE49-F238E27FC236}">
                <a16:creationId xmlns:a16="http://schemas.microsoft.com/office/drawing/2014/main" id="{D257638E-D3D9-42FE-857B-12140D1CE3F9}"/>
              </a:ext>
            </a:extLst>
          </p:cNvPr>
          <p:cNvPicPr>
            <a:picLocks noChangeAspect="1"/>
          </p:cNvPicPr>
          <p:nvPr/>
        </p:nvPicPr>
        <p:blipFill>
          <a:blip r:embed="rId2"/>
          <a:stretch>
            <a:fillRect/>
          </a:stretch>
        </p:blipFill>
        <p:spPr>
          <a:xfrm>
            <a:off x="751083" y="2376627"/>
            <a:ext cx="2619955" cy="3405942"/>
          </a:xfrm>
          <a:prstGeom prst="rect">
            <a:avLst/>
          </a:prstGeom>
        </p:spPr>
      </p:pic>
      <p:sp>
        <p:nvSpPr>
          <p:cNvPr id="4" name="TextBox 3">
            <a:extLst>
              <a:ext uri="{FF2B5EF4-FFF2-40B4-BE49-F238E27FC236}">
                <a16:creationId xmlns:a16="http://schemas.microsoft.com/office/drawing/2014/main" id="{73C1C952-AD19-D622-9843-DA4470BFC178}"/>
              </a:ext>
            </a:extLst>
          </p:cNvPr>
          <p:cNvSpPr txBox="1"/>
          <p:nvPr/>
        </p:nvSpPr>
        <p:spPr>
          <a:xfrm>
            <a:off x="3821577" y="2922972"/>
            <a:ext cx="4194048" cy="2123658"/>
          </a:xfrm>
          <a:prstGeom prst="rect">
            <a:avLst/>
          </a:prstGeom>
          <a:noFill/>
        </p:spPr>
        <p:txBody>
          <a:bodyPr wrap="square" rtlCol="0">
            <a:spAutoFit/>
          </a:bodyPr>
          <a:lstStyle/>
          <a:p>
            <a:r>
              <a:rPr lang="en-GB" sz="4400">
                <a:solidFill>
                  <a:schemeClr val="bg1"/>
                </a:solidFill>
              </a:rPr>
              <a:t>Working in collaboration with UVAC </a:t>
            </a:r>
          </a:p>
        </p:txBody>
      </p:sp>
      <p:pic>
        <p:nvPicPr>
          <p:cNvPr id="7" name="Picture 6">
            <a:extLst>
              <a:ext uri="{FF2B5EF4-FFF2-40B4-BE49-F238E27FC236}">
                <a16:creationId xmlns:a16="http://schemas.microsoft.com/office/drawing/2014/main" id="{38DBCA30-55E0-FF1E-4739-8BE866A7833C}"/>
              </a:ext>
            </a:extLst>
          </p:cNvPr>
          <p:cNvPicPr>
            <a:picLocks noChangeAspect="1"/>
          </p:cNvPicPr>
          <p:nvPr/>
        </p:nvPicPr>
        <p:blipFill>
          <a:blip r:embed="rId3"/>
          <a:stretch>
            <a:fillRect/>
          </a:stretch>
        </p:blipFill>
        <p:spPr>
          <a:xfrm>
            <a:off x="7330440" y="3081043"/>
            <a:ext cx="4556760" cy="1807515"/>
          </a:xfrm>
          <a:prstGeom prst="rect">
            <a:avLst/>
          </a:prstGeom>
        </p:spPr>
      </p:pic>
    </p:spTree>
    <p:extLst>
      <p:ext uri="{BB962C8B-B14F-4D97-AF65-F5344CB8AC3E}">
        <p14:creationId xmlns:p14="http://schemas.microsoft.com/office/powerpoint/2010/main" val="2864073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25B72-CF8F-2641-3040-8E1725673459}"/>
              </a:ext>
            </a:extLst>
          </p:cNvPr>
          <p:cNvSpPr>
            <a:spLocks noGrp="1"/>
          </p:cNvSpPr>
          <p:nvPr>
            <p:ph type="title"/>
          </p:nvPr>
        </p:nvSpPr>
        <p:spPr>
          <a:xfrm>
            <a:off x="838199" y="728551"/>
            <a:ext cx="10224655" cy="649047"/>
          </a:xfrm>
        </p:spPr>
        <p:txBody>
          <a:bodyPr>
            <a:normAutofit fontScale="90000"/>
          </a:bodyPr>
          <a:lstStyle/>
          <a:p>
            <a:r>
              <a:rPr lang="en-GB">
                <a:solidFill>
                  <a:srgbClr val="0D0D0D"/>
                </a:solidFill>
                <a:latin typeface="ui-sans-serif"/>
              </a:rPr>
              <a:t>Report Cards &amp; Evaluation Areas</a:t>
            </a:r>
            <a:br>
              <a:rPr lang="en-GB">
                <a:solidFill>
                  <a:srgbClr val="0D0D0D"/>
                </a:solidFill>
                <a:latin typeface="ui-sans-serif"/>
              </a:rPr>
            </a:br>
            <a:endParaRPr lang="en-GB"/>
          </a:p>
        </p:txBody>
      </p:sp>
      <p:sp>
        <p:nvSpPr>
          <p:cNvPr id="3" name="Content Placeholder 2">
            <a:extLst>
              <a:ext uri="{FF2B5EF4-FFF2-40B4-BE49-F238E27FC236}">
                <a16:creationId xmlns:a16="http://schemas.microsoft.com/office/drawing/2014/main" id="{DCCDA151-B773-A89F-C165-F9E67CD76030}"/>
              </a:ext>
            </a:extLst>
          </p:cNvPr>
          <p:cNvSpPr>
            <a:spLocks noGrp="1"/>
          </p:cNvSpPr>
          <p:nvPr>
            <p:ph idx="1"/>
          </p:nvPr>
        </p:nvSpPr>
        <p:spPr/>
        <p:txBody>
          <a:bodyPr/>
          <a:lstStyle/>
          <a:p>
            <a:endParaRPr lang="en-GB"/>
          </a:p>
          <a:p>
            <a:pPr marL="0" indent="0">
              <a:buNone/>
            </a:pPr>
            <a:r>
              <a:rPr lang="en-GB" b="1"/>
              <a:t>Support for report cards, with conditions:</a:t>
            </a:r>
          </a:p>
          <a:p>
            <a:r>
              <a:rPr lang="en-GB"/>
              <a:t>Will inspectors write a report with a detailed evaluation that ensures the narrative justifies grades?</a:t>
            </a:r>
          </a:p>
          <a:p>
            <a:r>
              <a:rPr lang="en-GB"/>
              <a:t>Make Ofsted reports useful for employers and prospective employers.</a:t>
            </a:r>
          </a:p>
          <a:p>
            <a:pPr marL="0" indent="0">
              <a:buNone/>
            </a:pPr>
            <a:endParaRPr lang="en-GB"/>
          </a:p>
          <a:p>
            <a:pPr marL="0" indent="0">
              <a:buNone/>
            </a:pPr>
            <a:r>
              <a:rPr lang="en-GB" b="1"/>
              <a:t>Suggested evaluation areas:</a:t>
            </a:r>
          </a:p>
          <a:p>
            <a:r>
              <a:rPr lang="en-GB"/>
              <a:t>Curriculum co-design with employers.</a:t>
            </a:r>
          </a:p>
          <a:p>
            <a:r>
              <a:rPr lang="en-GB"/>
              <a:t>Broader outcomes (e.g. personal development from starting point, promotions, impact at work).</a:t>
            </a:r>
          </a:p>
        </p:txBody>
      </p:sp>
      <p:sp>
        <p:nvSpPr>
          <p:cNvPr id="4" name="Slide Number Placeholder 3">
            <a:extLst>
              <a:ext uri="{FF2B5EF4-FFF2-40B4-BE49-F238E27FC236}">
                <a16:creationId xmlns:a16="http://schemas.microsoft.com/office/drawing/2014/main" id="{C26B2C42-9DBB-0EB1-6455-34A19DB45BBA}"/>
              </a:ext>
            </a:extLst>
          </p:cNvPr>
          <p:cNvSpPr>
            <a:spLocks noGrp="1"/>
          </p:cNvSpPr>
          <p:nvPr>
            <p:ph type="sldNum" sz="quarter" idx="12"/>
          </p:nvPr>
        </p:nvSpPr>
        <p:spPr/>
        <p:txBody>
          <a:bodyPr/>
          <a:lstStyle/>
          <a:p>
            <a:fld id="{6D22F896-40B5-4ADD-8801-0D06FADFA095}" type="slidenum">
              <a:rPr lang="en-US" smtClean="0"/>
              <a:t>10</a:t>
            </a:fld>
            <a:endParaRPr lang="en-US"/>
          </a:p>
        </p:txBody>
      </p:sp>
    </p:spTree>
    <p:extLst>
      <p:ext uri="{BB962C8B-B14F-4D97-AF65-F5344CB8AC3E}">
        <p14:creationId xmlns:p14="http://schemas.microsoft.com/office/powerpoint/2010/main" val="2755201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552E2-8B1B-BA68-C6BA-6B273BFE946B}"/>
              </a:ext>
            </a:extLst>
          </p:cNvPr>
          <p:cNvSpPr>
            <a:spLocks noGrp="1"/>
          </p:cNvSpPr>
          <p:nvPr>
            <p:ph type="title"/>
          </p:nvPr>
        </p:nvSpPr>
        <p:spPr/>
        <p:txBody>
          <a:bodyPr/>
          <a:lstStyle/>
          <a:p>
            <a:r>
              <a:rPr lang="en-GB"/>
              <a:t>Grading System</a:t>
            </a:r>
          </a:p>
        </p:txBody>
      </p:sp>
      <p:sp>
        <p:nvSpPr>
          <p:cNvPr id="3" name="Content Placeholder 2">
            <a:extLst>
              <a:ext uri="{FF2B5EF4-FFF2-40B4-BE49-F238E27FC236}">
                <a16:creationId xmlns:a16="http://schemas.microsoft.com/office/drawing/2014/main" id="{920BF09F-1916-AEC7-783C-6238875C871C}"/>
              </a:ext>
            </a:extLst>
          </p:cNvPr>
          <p:cNvSpPr>
            <a:spLocks noGrp="1"/>
          </p:cNvSpPr>
          <p:nvPr>
            <p:ph idx="1"/>
          </p:nvPr>
        </p:nvSpPr>
        <p:spPr>
          <a:xfrm>
            <a:off x="838200" y="1228712"/>
            <a:ext cx="10224655" cy="5049621"/>
          </a:xfrm>
        </p:spPr>
        <p:txBody>
          <a:bodyPr>
            <a:normAutofit/>
          </a:bodyPr>
          <a:lstStyle/>
          <a:p>
            <a:r>
              <a:rPr lang="en-GB" dirty="0"/>
              <a:t>5-point scale welcome change, however…</a:t>
            </a:r>
          </a:p>
          <a:p>
            <a:endParaRPr lang="en-GB" sz="800" dirty="0"/>
          </a:p>
          <a:p>
            <a:r>
              <a:rPr lang="en-GB" dirty="0"/>
              <a:t>Clarity needed on what constitutes “exemplary” –Are inspectors being tasked with ‘looking for’ examples of exemplary as this is a very different and more positive approach. </a:t>
            </a:r>
          </a:p>
          <a:p>
            <a:endParaRPr lang="en-GB" sz="800" dirty="0"/>
          </a:p>
          <a:p>
            <a:r>
              <a:rPr lang="en-GB" dirty="0"/>
              <a:t>Consistency concerns: Panels assessing exemplary practice what are the skill sets/background? Will the assessment criteria for the panel be shared?</a:t>
            </a:r>
          </a:p>
          <a:p>
            <a:endParaRPr lang="en-GB" dirty="0"/>
          </a:p>
          <a:p>
            <a:r>
              <a:rPr lang="en-GB" dirty="0"/>
              <a:t>Has Ofsted looked at the current Outstanding and where this would potentially map to exemplary?  (Otherwise, we are just downgrading and removing aspirations for Outstanding) </a:t>
            </a:r>
          </a:p>
        </p:txBody>
      </p:sp>
      <p:sp>
        <p:nvSpPr>
          <p:cNvPr id="4" name="Slide Number Placeholder 3">
            <a:extLst>
              <a:ext uri="{FF2B5EF4-FFF2-40B4-BE49-F238E27FC236}">
                <a16:creationId xmlns:a16="http://schemas.microsoft.com/office/drawing/2014/main" id="{CD625FD2-BE4F-96BF-98F2-2B6E6ABB9265}"/>
              </a:ext>
            </a:extLst>
          </p:cNvPr>
          <p:cNvSpPr>
            <a:spLocks noGrp="1"/>
          </p:cNvSpPr>
          <p:nvPr>
            <p:ph type="sldNum" sz="quarter" idx="12"/>
          </p:nvPr>
        </p:nvSpPr>
        <p:spPr/>
        <p:txBody>
          <a:bodyPr/>
          <a:lstStyle/>
          <a:p>
            <a:fld id="{6D22F896-40B5-4ADD-8801-0D06FADFA095}" type="slidenum">
              <a:rPr lang="en-US" smtClean="0"/>
              <a:t>11</a:t>
            </a:fld>
            <a:endParaRPr lang="en-US"/>
          </a:p>
        </p:txBody>
      </p:sp>
    </p:spTree>
    <p:extLst>
      <p:ext uri="{BB962C8B-B14F-4D97-AF65-F5344CB8AC3E}">
        <p14:creationId xmlns:p14="http://schemas.microsoft.com/office/powerpoint/2010/main" val="2373287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23EF-3C87-BDE1-52F6-F910CA54D50D}"/>
              </a:ext>
            </a:extLst>
          </p:cNvPr>
          <p:cNvSpPr>
            <a:spLocks noGrp="1"/>
          </p:cNvSpPr>
          <p:nvPr>
            <p:ph type="title"/>
          </p:nvPr>
        </p:nvSpPr>
        <p:spPr/>
        <p:txBody>
          <a:bodyPr/>
          <a:lstStyle/>
          <a:p>
            <a:r>
              <a:rPr lang="en-GB"/>
              <a:t>Grade descriptors</a:t>
            </a:r>
          </a:p>
        </p:txBody>
      </p:sp>
      <p:pic>
        <p:nvPicPr>
          <p:cNvPr id="6" name="Content Placeholder 5">
            <a:extLst>
              <a:ext uri="{FF2B5EF4-FFF2-40B4-BE49-F238E27FC236}">
                <a16:creationId xmlns:a16="http://schemas.microsoft.com/office/drawing/2014/main" id="{F2360898-9FFA-E994-4BE7-106BE8A2DC2D}"/>
              </a:ext>
            </a:extLst>
          </p:cNvPr>
          <p:cNvPicPr>
            <a:picLocks noGrp="1" noChangeAspect="1"/>
          </p:cNvPicPr>
          <p:nvPr>
            <p:ph idx="1"/>
          </p:nvPr>
        </p:nvPicPr>
        <p:blipFill>
          <a:blip r:embed="rId2"/>
          <a:stretch>
            <a:fillRect/>
          </a:stretch>
        </p:blipFill>
        <p:spPr>
          <a:xfrm>
            <a:off x="586194" y="1902705"/>
            <a:ext cx="11511399" cy="3052589"/>
          </a:xfrm>
          <a:ln>
            <a:solidFill>
              <a:schemeClr val="bg1"/>
            </a:solidFill>
          </a:ln>
        </p:spPr>
      </p:pic>
      <p:sp>
        <p:nvSpPr>
          <p:cNvPr id="4" name="Slide Number Placeholder 3">
            <a:extLst>
              <a:ext uri="{FF2B5EF4-FFF2-40B4-BE49-F238E27FC236}">
                <a16:creationId xmlns:a16="http://schemas.microsoft.com/office/drawing/2014/main" id="{DEEEB1E2-898A-D217-8050-3288DDE64021}"/>
              </a:ext>
            </a:extLst>
          </p:cNvPr>
          <p:cNvSpPr>
            <a:spLocks noGrp="1"/>
          </p:cNvSpPr>
          <p:nvPr>
            <p:ph type="sldNum" sz="quarter" idx="12"/>
          </p:nvPr>
        </p:nvSpPr>
        <p:spPr/>
        <p:txBody>
          <a:bodyPr/>
          <a:lstStyle/>
          <a:p>
            <a:fld id="{6D22F896-40B5-4ADD-8801-0D06FADFA095}" type="slidenum">
              <a:rPr lang="en-US" smtClean="0"/>
              <a:t>12</a:t>
            </a:fld>
            <a:endParaRPr lang="en-US"/>
          </a:p>
        </p:txBody>
      </p:sp>
      <p:sp>
        <p:nvSpPr>
          <p:cNvPr id="7" name="Rectangle 6">
            <a:extLst>
              <a:ext uri="{FF2B5EF4-FFF2-40B4-BE49-F238E27FC236}">
                <a16:creationId xmlns:a16="http://schemas.microsoft.com/office/drawing/2014/main" id="{D3D09277-0BC0-8D98-3B68-689370E885BC}"/>
              </a:ext>
            </a:extLst>
          </p:cNvPr>
          <p:cNvSpPr/>
          <p:nvPr/>
        </p:nvSpPr>
        <p:spPr>
          <a:xfrm>
            <a:off x="5397388" y="2095837"/>
            <a:ext cx="698612" cy="27836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3528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42AA4-3EF9-32AF-E512-A1D95D76F4D8}"/>
              </a:ext>
            </a:extLst>
          </p:cNvPr>
          <p:cNvSpPr>
            <a:spLocks noGrp="1"/>
          </p:cNvSpPr>
          <p:nvPr>
            <p:ph type="title"/>
          </p:nvPr>
        </p:nvSpPr>
        <p:spPr/>
        <p:txBody>
          <a:bodyPr/>
          <a:lstStyle/>
          <a:p>
            <a:r>
              <a:rPr lang="en-GB"/>
              <a:t>Secure,  strong, attention needed and causing concern </a:t>
            </a:r>
          </a:p>
        </p:txBody>
      </p:sp>
      <p:sp>
        <p:nvSpPr>
          <p:cNvPr id="3" name="Content Placeholder 2">
            <a:extLst>
              <a:ext uri="{FF2B5EF4-FFF2-40B4-BE49-F238E27FC236}">
                <a16:creationId xmlns:a16="http://schemas.microsoft.com/office/drawing/2014/main" id="{29B9116F-0BD5-2751-05C5-FCA218C0F3CD}"/>
              </a:ext>
            </a:extLst>
          </p:cNvPr>
          <p:cNvSpPr>
            <a:spLocks noGrp="1"/>
          </p:cNvSpPr>
          <p:nvPr>
            <p:ph idx="1"/>
          </p:nvPr>
        </p:nvSpPr>
        <p:spPr/>
        <p:txBody>
          <a:bodyPr/>
          <a:lstStyle/>
          <a:p>
            <a:r>
              <a:rPr lang="en-GB" dirty="0"/>
              <a:t>A lack of sufficient clarity and differentiation between secure and strong.</a:t>
            </a:r>
          </a:p>
          <a:p>
            <a:pPr marL="0" indent="0">
              <a:buNone/>
            </a:pPr>
            <a:endParaRPr lang="en-GB" dirty="0"/>
          </a:p>
          <a:p>
            <a:r>
              <a:rPr lang="en-GB" dirty="0"/>
              <a:t>Without specifics, the toolkit is open to inspector interpretation and therefore, inconsistent judgments. </a:t>
            </a:r>
          </a:p>
          <a:p>
            <a:endParaRPr lang="en-GB" dirty="0"/>
          </a:p>
          <a:p>
            <a:r>
              <a:rPr lang="en-GB" dirty="0"/>
              <a:t>Grading of each programme type is creating an overly complicated inspection outcome. </a:t>
            </a:r>
          </a:p>
          <a:p>
            <a:endParaRPr lang="en-GB" dirty="0"/>
          </a:p>
          <a:p>
            <a:r>
              <a:rPr lang="en-GB" dirty="0"/>
              <a:t>What is the DfE approach to the grading outcomes? Will these grades effective new starts? Programme closures?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DE29DBAE-A642-98CF-8FFF-7C771AF343D1}"/>
              </a:ext>
            </a:extLst>
          </p:cNvPr>
          <p:cNvSpPr>
            <a:spLocks noGrp="1"/>
          </p:cNvSpPr>
          <p:nvPr>
            <p:ph type="sldNum" sz="quarter" idx="12"/>
          </p:nvPr>
        </p:nvSpPr>
        <p:spPr/>
        <p:txBody>
          <a:bodyPr/>
          <a:lstStyle/>
          <a:p>
            <a:fld id="{6D22F896-40B5-4ADD-8801-0D06FADFA095}" type="slidenum">
              <a:rPr lang="en-US" smtClean="0"/>
              <a:t>13</a:t>
            </a:fld>
            <a:endParaRPr lang="en-US"/>
          </a:p>
        </p:txBody>
      </p:sp>
    </p:spTree>
    <p:extLst>
      <p:ext uri="{BB962C8B-B14F-4D97-AF65-F5344CB8AC3E}">
        <p14:creationId xmlns:p14="http://schemas.microsoft.com/office/powerpoint/2010/main" val="4225441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00DDF-5B34-442D-C2A2-FA9F09A2558B}"/>
              </a:ext>
            </a:extLst>
          </p:cNvPr>
          <p:cNvSpPr>
            <a:spLocks noGrp="1"/>
          </p:cNvSpPr>
          <p:nvPr>
            <p:ph type="title"/>
          </p:nvPr>
        </p:nvSpPr>
        <p:spPr/>
        <p:txBody>
          <a:bodyPr/>
          <a:lstStyle/>
          <a:p>
            <a:r>
              <a:rPr lang="en-GB"/>
              <a:t>Curriculum </a:t>
            </a:r>
          </a:p>
        </p:txBody>
      </p:sp>
      <p:pic>
        <p:nvPicPr>
          <p:cNvPr id="6" name="Content Placeholder 5">
            <a:extLst>
              <a:ext uri="{FF2B5EF4-FFF2-40B4-BE49-F238E27FC236}">
                <a16:creationId xmlns:a16="http://schemas.microsoft.com/office/drawing/2014/main" id="{996655D3-015E-0EB8-C8E8-F8B9B06D3117}"/>
              </a:ext>
            </a:extLst>
          </p:cNvPr>
          <p:cNvPicPr>
            <a:picLocks noGrp="1" noChangeAspect="1"/>
          </p:cNvPicPr>
          <p:nvPr>
            <p:ph idx="1"/>
          </p:nvPr>
        </p:nvPicPr>
        <p:blipFill>
          <a:blip r:embed="rId2"/>
          <a:stretch>
            <a:fillRect/>
          </a:stretch>
        </p:blipFill>
        <p:spPr>
          <a:xfrm>
            <a:off x="967853" y="1869260"/>
            <a:ext cx="10501742" cy="3576680"/>
          </a:xfrm>
        </p:spPr>
      </p:pic>
      <p:sp>
        <p:nvSpPr>
          <p:cNvPr id="4" name="Slide Number Placeholder 3">
            <a:extLst>
              <a:ext uri="{FF2B5EF4-FFF2-40B4-BE49-F238E27FC236}">
                <a16:creationId xmlns:a16="http://schemas.microsoft.com/office/drawing/2014/main" id="{AAE6E0B9-02DF-DE50-1557-092EB9B1720C}"/>
              </a:ext>
            </a:extLst>
          </p:cNvPr>
          <p:cNvSpPr>
            <a:spLocks noGrp="1"/>
          </p:cNvSpPr>
          <p:nvPr>
            <p:ph type="sldNum" sz="quarter" idx="12"/>
          </p:nvPr>
        </p:nvSpPr>
        <p:spPr/>
        <p:txBody>
          <a:bodyPr/>
          <a:lstStyle/>
          <a:p>
            <a:fld id="{6D22F896-40B5-4ADD-8801-0D06FADFA095}" type="slidenum">
              <a:rPr lang="en-US" smtClean="0"/>
              <a:t>14</a:t>
            </a:fld>
            <a:endParaRPr lang="en-US"/>
          </a:p>
        </p:txBody>
      </p:sp>
      <p:sp>
        <p:nvSpPr>
          <p:cNvPr id="7" name="Rectangle 6">
            <a:extLst>
              <a:ext uri="{FF2B5EF4-FFF2-40B4-BE49-F238E27FC236}">
                <a16:creationId xmlns:a16="http://schemas.microsoft.com/office/drawing/2014/main" id="{5D154802-FECD-9391-9931-61BBFC9BE51E}"/>
              </a:ext>
            </a:extLst>
          </p:cNvPr>
          <p:cNvSpPr/>
          <p:nvPr/>
        </p:nvSpPr>
        <p:spPr>
          <a:xfrm>
            <a:off x="5405480" y="3050697"/>
            <a:ext cx="339865" cy="18530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33233E3-972D-5FE7-67BE-841ACA1C58DD}"/>
              </a:ext>
            </a:extLst>
          </p:cNvPr>
          <p:cNvSpPr/>
          <p:nvPr/>
        </p:nvSpPr>
        <p:spPr>
          <a:xfrm>
            <a:off x="10479186" y="1869260"/>
            <a:ext cx="1273162" cy="558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63D4C38-03D0-AC14-D647-0131E5E8A9ED}"/>
              </a:ext>
            </a:extLst>
          </p:cNvPr>
          <p:cNvSpPr/>
          <p:nvPr/>
        </p:nvSpPr>
        <p:spPr>
          <a:xfrm>
            <a:off x="1359462" y="3269182"/>
            <a:ext cx="3957006" cy="16345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Yes, I agree, and the learner’s journey between their starting point and their realised ambition should be considered.</a:t>
            </a:r>
          </a:p>
        </p:txBody>
      </p:sp>
      <p:sp>
        <p:nvSpPr>
          <p:cNvPr id="10" name="TextBox 9">
            <a:extLst>
              <a:ext uri="{FF2B5EF4-FFF2-40B4-BE49-F238E27FC236}">
                <a16:creationId xmlns:a16="http://schemas.microsoft.com/office/drawing/2014/main" id="{44A223BC-4769-EC65-554B-B0460B3E7A3F}"/>
              </a:ext>
            </a:extLst>
          </p:cNvPr>
          <p:cNvSpPr txBox="1"/>
          <p:nvPr/>
        </p:nvSpPr>
        <p:spPr>
          <a:xfrm>
            <a:off x="1448474" y="3966270"/>
            <a:ext cx="6097348" cy="646331"/>
          </a:xfrm>
          <a:prstGeom prst="rect">
            <a:avLst/>
          </a:prstGeom>
          <a:noFill/>
        </p:spPr>
        <p:txBody>
          <a:bodyPr wrap="square">
            <a:spAutoFit/>
          </a:bodyPr>
          <a:lstStyle/>
          <a:p>
            <a:r>
              <a:rPr lang="en-GB"/>
              <a:t>Judging on this is questionable if non-specialist inspectors can’t recognise what is ‘excelling’ in a particular sector.</a:t>
            </a:r>
          </a:p>
        </p:txBody>
      </p:sp>
      <p:sp>
        <p:nvSpPr>
          <p:cNvPr id="13" name="TextBox 12">
            <a:extLst>
              <a:ext uri="{FF2B5EF4-FFF2-40B4-BE49-F238E27FC236}">
                <a16:creationId xmlns:a16="http://schemas.microsoft.com/office/drawing/2014/main" id="{BD8E6C88-09E7-ED6A-C517-008BCA57CBEA}"/>
              </a:ext>
            </a:extLst>
          </p:cNvPr>
          <p:cNvSpPr txBox="1"/>
          <p:nvPr/>
        </p:nvSpPr>
        <p:spPr>
          <a:xfrm>
            <a:off x="1448474" y="3441036"/>
            <a:ext cx="6097348" cy="646331"/>
          </a:xfrm>
          <a:prstGeom prst="rect">
            <a:avLst/>
          </a:prstGeom>
          <a:noFill/>
        </p:spPr>
        <p:txBody>
          <a:bodyPr wrap="square">
            <a:spAutoFit/>
          </a:bodyPr>
          <a:lstStyle/>
          <a:p>
            <a:r>
              <a:rPr lang="en-GB"/>
              <a:t>Yes I agree and the learner’s journey between their starting point and their realised ambition should be looked at</a:t>
            </a:r>
          </a:p>
        </p:txBody>
      </p:sp>
    </p:spTree>
    <p:extLst>
      <p:ext uri="{BB962C8B-B14F-4D97-AF65-F5344CB8AC3E}">
        <p14:creationId xmlns:p14="http://schemas.microsoft.com/office/powerpoint/2010/main" val="3944190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55D0-7F45-84FB-8F67-5889002CC648}"/>
              </a:ext>
            </a:extLst>
          </p:cNvPr>
          <p:cNvSpPr>
            <a:spLocks noGrp="1"/>
          </p:cNvSpPr>
          <p:nvPr>
            <p:ph type="title"/>
          </p:nvPr>
        </p:nvSpPr>
        <p:spPr/>
        <p:txBody>
          <a:bodyPr>
            <a:normAutofit fontScale="90000"/>
          </a:bodyPr>
          <a:lstStyle/>
          <a:p>
            <a:r>
              <a:rPr lang="en-GB"/>
              <a:t>Safeguarding and inclusion</a:t>
            </a:r>
            <a:br>
              <a:rPr lang="en-GB"/>
            </a:br>
            <a:endParaRPr lang="en-GB"/>
          </a:p>
        </p:txBody>
      </p:sp>
      <p:sp>
        <p:nvSpPr>
          <p:cNvPr id="3" name="Content Placeholder 2">
            <a:extLst>
              <a:ext uri="{FF2B5EF4-FFF2-40B4-BE49-F238E27FC236}">
                <a16:creationId xmlns:a16="http://schemas.microsoft.com/office/drawing/2014/main" id="{2B1FD843-92AE-2830-FFB0-695A0F3C2A05}"/>
              </a:ext>
            </a:extLst>
          </p:cNvPr>
          <p:cNvSpPr>
            <a:spLocks noGrp="1"/>
          </p:cNvSpPr>
          <p:nvPr>
            <p:ph idx="1"/>
          </p:nvPr>
        </p:nvSpPr>
        <p:spPr>
          <a:xfrm>
            <a:off x="838200" y="1228712"/>
            <a:ext cx="10224655" cy="5049621"/>
          </a:xfrm>
        </p:spPr>
        <p:txBody>
          <a:bodyPr>
            <a:normAutofit fontScale="70000" lnSpcReduction="20000"/>
          </a:bodyPr>
          <a:lstStyle/>
          <a:p>
            <a:pPr marL="0" indent="0">
              <a:buNone/>
            </a:pPr>
            <a:r>
              <a:rPr lang="en-GB" b="1" dirty="0"/>
              <a:t>Safeguarding not met</a:t>
            </a:r>
          </a:p>
          <a:p>
            <a:endParaRPr lang="en-GB" dirty="0"/>
          </a:p>
          <a:p>
            <a:r>
              <a:rPr lang="en-GB" dirty="0"/>
              <a:t>Learners </a:t>
            </a:r>
            <a:r>
              <a:rPr lang="en-GB" dirty="0">
                <a:highlight>
                  <a:srgbClr val="FFFF00"/>
                </a:highlight>
              </a:rPr>
              <a:t>have little confidence </a:t>
            </a:r>
            <a:r>
              <a:rPr lang="en-GB" dirty="0"/>
              <a:t>that the provider will tackle concerns about safety, including risk of abuse, because leaders have not taken their views seriously and/or dealt with relevant concerns. </a:t>
            </a:r>
          </a:p>
          <a:p>
            <a:r>
              <a:rPr lang="en-GB" dirty="0">
                <a:solidFill>
                  <a:srgbClr val="FF0000"/>
                </a:solidFill>
              </a:rPr>
              <a:t>This is learner perception NOT based on fact? (MET does not rely on perception.)</a:t>
            </a:r>
          </a:p>
          <a:p>
            <a:endParaRPr lang="en-GB" dirty="0">
              <a:solidFill>
                <a:srgbClr val="FF0000"/>
              </a:solidFill>
            </a:endParaRPr>
          </a:p>
          <a:p>
            <a:pPr marL="0" indent="0">
              <a:buNone/>
            </a:pPr>
            <a:r>
              <a:rPr lang="en-GB" b="1" dirty="0"/>
              <a:t>Inclusion – whole provider level – causing concern</a:t>
            </a:r>
          </a:p>
          <a:p>
            <a:pPr marL="0" indent="0">
              <a:buNone/>
            </a:pPr>
            <a:endParaRPr lang="en-GB" b="1" dirty="0"/>
          </a:p>
          <a:p>
            <a:r>
              <a:rPr lang="en-GB" dirty="0"/>
              <a:t>How well leaders are developing inclusion is likely to be ‘causing concern’ </a:t>
            </a:r>
            <a:r>
              <a:rPr lang="en-GB" dirty="0">
                <a:highlight>
                  <a:srgbClr val="FFFF00"/>
                </a:highlight>
              </a:rPr>
              <a:t>if one </a:t>
            </a:r>
            <a:r>
              <a:rPr lang="en-GB" dirty="0"/>
              <a:t>or more of the following applies: </a:t>
            </a:r>
          </a:p>
          <a:p>
            <a:r>
              <a:rPr lang="en-GB" dirty="0"/>
              <a:t>Across the provider’s work, leaders fail to meet learners’ needs. Inclusive practices do not ensure an acceptable standard of education and/or care for disadvantaged learners, those with SEND and/or those who receive high-needs funding.  </a:t>
            </a:r>
          </a:p>
          <a:p>
            <a:r>
              <a:rPr lang="en-GB" dirty="0">
                <a:highlight>
                  <a:srgbClr val="FFFF00"/>
                </a:highlight>
              </a:rPr>
              <a:t>The provider fails to identify learners who may have additional needs or face barriers, or to meet learners’ needs and provide appropriate, targeted support. </a:t>
            </a:r>
            <a:r>
              <a:rPr lang="en-GB" dirty="0">
                <a:solidFill>
                  <a:srgbClr val="FF0000"/>
                </a:solidFill>
                <a:highlight>
                  <a:srgbClr val="FFFF00"/>
                </a:highlight>
              </a:rPr>
              <a:t> </a:t>
            </a:r>
          </a:p>
          <a:p>
            <a:r>
              <a:rPr lang="en-GB" dirty="0">
                <a:solidFill>
                  <a:srgbClr val="FF0000"/>
                </a:solidFill>
              </a:rPr>
              <a:t>How many could swing a judgment?</a:t>
            </a:r>
            <a:endParaRPr lang="en-GB" dirty="0"/>
          </a:p>
        </p:txBody>
      </p:sp>
      <p:sp>
        <p:nvSpPr>
          <p:cNvPr id="4" name="Slide Number Placeholder 3">
            <a:extLst>
              <a:ext uri="{FF2B5EF4-FFF2-40B4-BE49-F238E27FC236}">
                <a16:creationId xmlns:a16="http://schemas.microsoft.com/office/drawing/2014/main" id="{B869872A-8549-6337-5BD9-ED756823360C}"/>
              </a:ext>
            </a:extLst>
          </p:cNvPr>
          <p:cNvSpPr>
            <a:spLocks noGrp="1"/>
          </p:cNvSpPr>
          <p:nvPr>
            <p:ph type="sldNum" sz="quarter" idx="12"/>
          </p:nvPr>
        </p:nvSpPr>
        <p:spPr/>
        <p:txBody>
          <a:bodyPr/>
          <a:lstStyle/>
          <a:p>
            <a:fld id="{6D22F896-40B5-4ADD-8801-0D06FADFA095}" type="slidenum">
              <a:rPr lang="en-US" smtClean="0"/>
              <a:t>15</a:t>
            </a:fld>
            <a:endParaRPr lang="en-US"/>
          </a:p>
        </p:txBody>
      </p:sp>
    </p:spTree>
    <p:extLst>
      <p:ext uri="{BB962C8B-B14F-4D97-AF65-F5344CB8AC3E}">
        <p14:creationId xmlns:p14="http://schemas.microsoft.com/office/powerpoint/2010/main" val="2495329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15A9-E7E1-ECBD-F53A-462FF6C337B5}"/>
              </a:ext>
            </a:extLst>
          </p:cNvPr>
          <p:cNvSpPr>
            <a:spLocks noGrp="1"/>
          </p:cNvSpPr>
          <p:nvPr>
            <p:ph type="title"/>
          </p:nvPr>
        </p:nvSpPr>
        <p:spPr/>
        <p:txBody>
          <a:bodyPr/>
          <a:lstStyle/>
          <a:p>
            <a:r>
              <a:rPr lang="en-GB"/>
              <a:t>Specific requirements </a:t>
            </a:r>
          </a:p>
        </p:txBody>
      </p:sp>
      <p:sp>
        <p:nvSpPr>
          <p:cNvPr id="3" name="Content Placeholder 2">
            <a:extLst>
              <a:ext uri="{FF2B5EF4-FFF2-40B4-BE49-F238E27FC236}">
                <a16:creationId xmlns:a16="http://schemas.microsoft.com/office/drawing/2014/main" id="{BF92BCDA-EAD7-8FFF-F067-FA2C66A6C65D}"/>
              </a:ext>
            </a:extLst>
          </p:cNvPr>
          <p:cNvSpPr>
            <a:spLocks noGrp="1"/>
          </p:cNvSpPr>
          <p:nvPr>
            <p:ph idx="1"/>
          </p:nvPr>
        </p:nvSpPr>
        <p:spPr>
          <a:xfrm>
            <a:off x="838199" y="1361169"/>
            <a:ext cx="10224655" cy="4842721"/>
          </a:xfrm>
        </p:spPr>
        <p:txBody>
          <a:bodyPr/>
          <a:lstStyle/>
          <a:p>
            <a:r>
              <a:rPr lang="en-GB" dirty="0"/>
              <a:t>The previous Education Inspection Framework left too many aspects up to individual interpretation.</a:t>
            </a:r>
          </a:p>
          <a:p>
            <a:endParaRPr lang="en-GB" dirty="0"/>
          </a:p>
          <a:p>
            <a:pPr marL="0" indent="0">
              <a:buNone/>
            </a:pPr>
            <a:r>
              <a:rPr lang="en-GB" dirty="0"/>
              <a:t>For example:</a:t>
            </a:r>
          </a:p>
          <a:p>
            <a:r>
              <a:rPr lang="en-GB" dirty="0"/>
              <a:t>Careers advice and guidance – some inspectors insisted that employer - providers provide every learner/apprentice with </a:t>
            </a:r>
            <a:r>
              <a:rPr lang="en-GB" b="1" dirty="0"/>
              <a:t>independent, impartial </a:t>
            </a:r>
            <a:r>
              <a:rPr lang="en-GB" dirty="0"/>
              <a:t>advice and guidance. </a:t>
            </a:r>
          </a:p>
          <a:p>
            <a:endParaRPr lang="en-GB" dirty="0"/>
          </a:p>
          <a:p>
            <a:r>
              <a:rPr lang="en-GB" dirty="0"/>
              <a:t>Governance and oversight – some inspectors insisted all providers needed </a:t>
            </a:r>
            <a:r>
              <a:rPr lang="en-GB" b="1" dirty="0"/>
              <a:t>independent and external </a:t>
            </a:r>
            <a:r>
              <a:rPr lang="en-GB" dirty="0"/>
              <a:t>oversight and challenge. </a:t>
            </a:r>
          </a:p>
          <a:p>
            <a:endParaRPr lang="en-GB" dirty="0"/>
          </a:p>
        </p:txBody>
      </p:sp>
      <p:sp>
        <p:nvSpPr>
          <p:cNvPr id="4" name="Slide Number Placeholder 3">
            <a:extLst>
              <a:ext uri="{FF2B5EF4-FFF2-40B4-BE49-F238E27FC236}">
                <a16:creationId xmlns:a16="http://schemas.microsoft.com/office/drawing/2014/main" id="{A09236AA-F7C2-5605-6C5C-AAA8986E609D}"/>
              </a:ext>
            </a:extLst>
          </p:cNvPr>
          <p:cNvSpPr>
            <a:spLocks noGrp="1"/>
          </p:cNvSpPr>
          <p:nvPr>
            <p:ph type="sldNum" sz="quarter" idx="12"/>
          </p:nvPr>
        </p:nvSpPr>
        <p:spPr/>
        <p:txBody>
          <a:bodyPr/>
          <a:lstStyle/>
          <a:p>
            <a:fld id="{6D22F896-40B5-4ADD-8801-0D06FADFA095}" type="slidenum">
              <a:rPr lang="en-US" smtClean="0"/>
              <a:t>16</a:t>
            </a:fld>
            <a:endParaRPr lang="en-US"/>
          </a:p>
        </p:txBody>
      </p:sp>
    </p:spTree>
    <p:extLst>
      <p:ext uri="{BB962C8B-B14F-4D97-AF65-F5344CB8AC3E}">
        <p14:creationId xmlns:p14="http://schemas.microsoft.com/office/powerpoint/2010/main" val="664428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64E6-2E95-7D94-2A46-2B7E704815C9}"/>
              </a:ext>
            </a:extLst>
          </p:cNvPr>
          <p:cNvSpPr>
            <a:spLocks noGrp="1"/>
          </p:cNvSpPr>
          <p:nvPr>
            <p:ph type="title"/>
          </p:nvPr>
        </p:nvSpPr>
        <p:spPr/>
        <p:txBody>
          <a:bodyPr/>
          <a:lstStyle/>
          <a:p>
            <a:r>
              <a:rPr lang="en-GB"/>
              <a:t>Survey on governance and oversight</a:t>
            </a:r>
          </a:p>
        </p:txBody>
      </p:sp>
      <p:pic>
        <p:nvPicPr>
          <p:cNvPr id="6" name="Content Placeholder 5">
            <a:extLst>
              <a:ext uri="{FF2B5EF4-FFF2-40B4-BE49-F238E27FC236}">
                <a16:creationId xmlns:a16="http://schemas.microsoft.com/office/drawing/2014/main" id="{605F02C7-173A-1A91-29BE-B431AD7C8330}"/>
              </a:ext>
            </a:extLst>
          </p:cNvPr>
          <p:cNvPicPr>
            <a:picLocks noGrp="1" noChangeAspect="1"/>
          </p:cNvPicPr>
          <p:nvPr>
            <p:ph idx="1"/>
          </p:nvPr>
        </p:nvPicPr>
        <p:blipFill>
          <a:blip r:embed="rId2"/>
          <a:stretch>
            <a:fillRect/>
          </a:stretch>
        </p:blipFill>
        <p:spPr>
          <a:xfrm>
            <a:off x="792972" y="1796432"/>
            <a:ext cx="10270147" cy="4102661"/>
          </a:xfrm>
        </p:spPr>
      </p:pic>
      <p:sp>
        <p:nvSpPr>
          <p:cNvPr id="4" name="Slide Number Placeholder 3">
            <a:extLst>
              <a:ext uri="{FF2B5EF4-FFF2-40B4-BE49-F238E27FC236}">
                <a16:creationId xmlns:a16="http://schemas.microsoft.com/office/drawing/2014/main" id="{8F7B92C6-18C9-9DF6-D03F-2FACF7005710}"/>
              </a:ext>
            </a:extLst>
          </p:cNvPr>
          <p:cNvSpPr>
            <a:spLocks noGrp="1"/>
          </p:cNvSpPr>
          <p:nvPr>
            <p:ph type="sldNum" sz="quarter" idx="12"/>
          </p:nvPr>
        </p:nvSpPr>
        <p:spPr/>
        <p:txBody>
          <a:bodyPr/>
          <a:lstStyle/>
          <a:p>
            <a:fld id="{6D22F896-40B5-4ADD-8801-0D06FADFA095}" type="slidenum">
              <a:rPr lang="en-US" smtClean="0"/>
              <a:t>17</a:t>
            </a:fld>
            <a:endParaRPr lang="en-US"/>
          </a:p>
        </p:txBody>
      </p:sp>
      <p:sp>
        <p:nvSpPr>
          <p:cNvPr id="7" name="Rectangle 6">
            <a:extLst>
              <a:ext uri="{FF2B5EF4-FFF2-40B4-BE49-F238E27FC236}">
                <a16:creationId xmlns:a16="http://schemas.microsoft.com/office/drawing/2014/main" id="{9DBAB9D9-18A1-AFE6-52D5-CBFB866B8FB5}"/>
              </a:ext>
            </a:extLst>
          </p:cNvPr>
          <p:cNvSpPr/>
          <p:nvPr/>
        </p:nvSpPr>
        <p:spPr>
          <a:xfrm>
            <a:off x="2066134" y="3706152"/>
            <a:ext cx="806539" cy="13270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BF52C69-4AE7-9427-F83C-FE9882980CEC}"/>
              </a:ext>
            </a:extLst>
          </p:cNvPr>
          <p:cNvSpPr txBox="1"/>
          <p:nvPr/>
        </p:nvSpPr>
        <p:spPr>
          <a:xfrm>
            <a:off x="1213805" y="5267915"/>
            <a:ext cx="6303696" cy="369332"/>
          </a:xfrm>
          <a:prstGeom prst="rect">
            <a:avLst/>
          </a:prstGeom>
          <a:noFill/>
        </p:spPr>
        <p:txBody>
          <a:bodyPr wrap="square" rtlCol="0">
            <a:spAutoFit/>
          </a:bodyPr>
          <a:lstStyle/>
          <a:p>
            <a:r>
              <a:rPr lang="en-GB"/>
              <a:t>Clarity of expectations will be critical for consistency. </a:t>
            </a:r>
          </a:p>
        </p:txBody>
      </p:sp>
    </p:spTree>
    <p:extLst>
      <p:ext uri="{BB962C8B-B14F-4D97-AF65-F5344CB8AC3E}">
        <p14:creationId xmlns:p14="http://schemas.microsoft.com/office/powerpoint/2010/main" val="3084199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04910-3908-2317-BB84-8513C4F7C703}"/>
              </a:ext>
            </a:extLst>
          </p:cNvPr>
          <p:cNvSpPr>
            <a:spLocks noGrp="1"/>
          </p:cNvSpPr>
          <p:nvPr>
            <p:ph type="title"/>
          </p:nvPr>
        </p:nvSpPr>
        <p:spPr/>
        <p:txBody>
          <a:bodyPr/>
          <a:lstStyle/>
          <a:p>
            <a:r>
              <a:rPr lang="en-GB"/>
              <a:t>Data collection, analysis and use</a:t>
            </a:r>
          </a:p>
        </p:txBody>
      </p:sp>
      <p:sp>
        <p:nvSpPr>
          <p:cNvPr id="3" name="Content Placeholder 2">
            <a:extLst>
              <a:ext uri="{FF2B5EF4-FFF2-40B4-BE49-F238E27FC236}">
                <a16:creationId xmlns:a16="http://schemas.microsoft.com/office/drawing/2014/main" id="{3386AAE8-F314-41BF-C077-452BB21C40AB}"/>
              </a:ext>
            </a:extLst>
          </p:cNvPr>
          <p:cNvSpPr>
            <a:spLocks noGrp="1"/>
          </p:cNvSpPr>
          <p:nvPr>
            <p:ph idx="1"/>
          </p:nvPr>
        </p:nvSpPr>
        <p:spPr/>
        <p:txBody>
          <a:bodyPr/>
          <a:lstStyle/>
          <a:p>
            <a:r>
              <a:rPr lang="en-GB"/>
              <a:t>Greater emphasis on inclusion, but judged on achievements?</a:t>
            </a:r>
          </a:p>
          <a:p>
            <a:endParaRPr lang="en-GB"/>
          </a:p>
          <a:p>
            <a:r>
              <a:rPr lang="en-GB"/>
              <a:t>For a provider to be judged accurately, Ofsted will need to consider progress from starting points – not just achievement rates. </a:t>
            </a:r>
          </a:p>
        </p:txBody>
      </p:sp>
      <p:sp>
        <p:nvSpPr>
          <p:cNvPr id="4" name="Slide Number Placeholder 3">
            <a:extLst>
              <a:ext uri="{FF2B5EF4-FFF2-40B4-BE49-F238E27FC236}">
                <a16:creationId xmlns:a16="http://schemas.microsoft.com/office/drawing/2014/main" id="{2366717B-722E-F3A5-472A-85E3FC3F4C83}"/>
              </a:ext>
            </a:extLst>
          </p:cNvPr>
          <p:cNvSpPr>
            <a:spLocks noGrp="1"/>
          </p:cNvSpPr>
          <p:nvPr>
            <p:ph type="sldNum" sz="quarter" idx="12"/>
          </p:nvPr>
        </p:nvSpPr>
        <p:spPr/>
        <p:txBody>
          <a:bodyPr/>
          <a:lstStyle/>
          <a:p>
            <a:fld id="{6D22F896-40B5-4ADD-8801-0D06FADFA095}" type="slidenum">
              <a:rPr lang="en-US" smtClean="0"/>
              <a:t>18</a:t>
            </a:fld>
            <a:endParaRPr lang="en-US"/>
          </a:p>
        </p:txBody>
      </p:sp>
    </p:spTree>
    <p:extLst>
      <p:ext uri="{BB962C8B-B14F-4D97-AF65-F5344CB8AC3E}">
        <p14:creationId xmlns:p14="http://schemas.microsoft.com/office/powerpoint/2010/main" val="2763568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31BB-1406-3ABF-1920-E166122B8375}"/>
              </a:ext>
            </a:extLst>
          </p:cNvPr>
          <p:cNvSpPr>
            <a:spLocks noGrp="1"/>
          </p:cNvSpPr>
          <p:nvPr>
            <p:ph type="title"/>
          </p:nvPr>
        </p:nvSpPr>
        <p:spPr/>
        <p:txBody>
          <a:bodyPr/>
          <a:lstStyle/>
          <a:p>
            <a:r>
              <a:rPr lang="en-GB"/>
              <a:t>Other survey outcomes</a:t>
            </a:r>
          </a:p>
        </p:txBody>
      </p:sp>
      <p:sp>
        <p:nvSpPr>
          <p:cNvPr id="3" name="Content Placeholder 2">
            <a:extLst>
              <a:ext uri="{FF2B5EF4-FFF2-40B4-BE49-F238E27FC236}">
                <a16:creationId xmlns:a16="http://schemas.microsoft.com/office/drawing/2014/main" id="{69BA9F78-93AB-E1B9-1167-77F3CF8EDD75}"/>
              </a:ext>
            </a:extLst>
          </p:cNvPr>
          <p:cNvSpPr>
            <a:spLocks noGrp="1"/>
          </p:cNvSpPr>
          <p:nvPr>
            <p:ph idx="1"/>
          </p:nvPr>
        </p:nvSpPr>
        <p:spPr/>
        <p:txBody>
          <a:bodyPr/>
          <a:lstStyle/>
          <a:p>
            <a:endParaRPr lang="en-GB" dirty="0"/>
          </a:p>
          <a:p>
            <a:r>
              <a:rPr lang="en-GB" dirty="0"/>
              <a:t>88% responded how the new approach is school focused and does not reflect the diversity of further education and skills delivery. </a:t>
            </a:r>
          </a:p>
          <a:p>
            <a:endParaRPr lang="en-GB" dirty="0"/>
          </a:p>
          <a:p>
            <a:r>
              <a:rPr lang="en-GB" dirty="0"/>
              <a:t>52% thought the new criteria was overcomplicated – while 40% felt it was a rehash of what we already have with only 8% feeling positive. </a:t>
            </a:r>
          </a:p>
        </p:txBody>
      </p:sp>
      <p:sp>
        <p:nvSpPr>
          <p:cNvPr id="4" name="Slide Number Placeholder 3">
            <a:extLst>
              <a:ext uri="{FF2B5EF4-FFF2-40B4-BE49-F238E27FC236}">
                <a16:creationId xmlns:a16="http://schemas.microsoft.com/office/drawing/2014/main" id="{AB001486-2E78-1CAF-25CA-B07CA1E11A4E}"/>
              </a:ext>
            </a:extLst>
          </p:cNvPr>
          <p:cNvSpPr>
            <a:spLocks noGrp="1"/>
          </p:cNvSpPr>
          <p:nvPr>
            <p:ph type="sldNum" sz="quarter" idx="12"/>
          </p:nvPr>
        </p:nvSpPr>
        <p:spPr/>
        <p:txBody>
          <a:bodyPr/>
          <a:lstStyle/>
          <a:p>
            <a:fld id="{6D22F896-40B5-4ADD-8801-0D06FADFA095}" type="slidenum">
              <a:rPr lang="en-US" smtClean="0"/>
              <a:t>19</a:t>
            </a:fld>
            <a:endParaRPr lang="en-US"/>
          </a:p>
        </p:txBody>
      </p:sp>
    </p:spTree>
    <p:extLst>
      <p:ext uri="{BB962C8B-B14F-4D97-AF65-F5344CB8AC3E}">
        <p14:creationId xmlns:p14="http://schemas.microsoft.com/office/powerpoint/2010/main" val="3258822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3947F5-AD4A-F10E-D867-2F9C42A78A35}"/>
              </a:ext>
            </a:extLst>
          </p:cNvPr>
          <p:cNvPicPr>
            <a:picLocks noChangeAspect="1"/>
          </p:cNvPicPr>
          <p:nvPr/>
        </p:nvPicPr>
        <p:blipFill>
          <a:blip r:embed="rId2"/>
          <a:stretch>
            <a:fillRect/>
          </a:stretch>
        </p:blipFill>
        <p:spPr>
          <a:xfrm>
            <a:off x="205698" y="229872"/>
            <a:ext cx="11376702" cy="6398256"/>
          </a:xfrm>
          <a:prstGeom prst="rect">
            <a:avLst/>
          </a:prstGeom>
        </p:spPr>
      </p:pic>
    </p:spTree>
    <p:extLst>
      <p:ext uri="{BB962C8B-B14F-4D97-AF65-F5344CB8AC3E}">
        <p14:creationId xmlns:p14="http://schemas.microsoft.com/office/powerpoint/2010/main" val="2096586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6BA76-CACB-C609-3BA1-07F0F2CB3FB5}"/>
              </a:ext>
            </a:extLst>
          </p:cNvPr>
          <p:cNvSpPr>
            <a:spLocks noGrp="1"/>
          </p:cNvSpPr>
          <p:nvPr>
            <p:ph type="title"/>
          </p:nvPr>
        </p:nvSpPr>
        <p:spPr/>
        <p:txBody>
          <a:bodyPr/>
          <a:lstStyle/>
          <a:p>
            <a:r>
              <a:rPr lang="en-GB" dirty="0"/>
              <a:t>Feedback:</a:t>
            </a:r>
          </a:p>
        </p:txBody>
      </p:sp>
      <p:sp>
        <p:nvSpPr>
          <p:cNvPr id="3" name="Content Placeholder 2">
            <a:extLst>
              <a:ext uri="{FF2B5EF4-FFF2-40B4-BE49-F238E27FC236}">
                <a16:creationId xmlns:a16="http://schemas.microsoft.com/office/drawing/2014/main" id="{AE641983-67FA-CA72-FF97-A380CB672E77}"/>
              </a:ext>
            </a:extLst>
          </p:cNvPr>
          <p:cNvSpPr>
            <a:spLocks noGrp="1"/>
          </p:cNvSpPr>
          <p:nvPr>
            <p:ph idx="1"/>
          </p:nvPr>
        </p:nvSpPr>
        <p:spPr/>
        <p:txBody>
          <a:bodyPr/>
          <a:lstStyle/>
          <a:p>
            <a:pPr marL="0" indent="0">
              <a:buNone/>
            </a:pPr>
            <a:r>
              <a:rPr lang="en-GB" dirty="0"/>
              <a:t>“I would like to see a broader grading scale for Safeguarding provision. To simply say needs are met, for me, does not represent those where safeguarding provision really goes over and above. Would be nice to have a Weak, Secure and Strong grading here.”</a:t>
            </a:r>
          </a:p>
          <a:p>
            <a:pPr marL="0" indent="0">
              <a:buNone/>
            </a:pPr>
            <a:endParaRPr lang="en-GB" dirty="0"/>
          </a:p>
          <a:p>
            <a:pPr marL="0" indent="0">
              <a:buNone/>
            </a:pPr>
            <a:r>
              <a:rPr lang="en-GB" dirty="0"/>
              <a:t>“As a provider we aim high and to offer outstanding quality provision in our sector, the new exemplary grade seems to far out of reach for providers and I believe this is unfair, if you are deemed exemplary it then goes to a panel to decide, </a:t>
            </a:r>
            <a:r>
              <a:rPr lang="en-GB" dirty="0" err="1"/>
              <a:t>i</a:t>
            </a:r>
            <a:r>
              <a:rPr lang="en-GB" dirty="0"/>
              <a:t> fear inspectors will not want to do the additional work to allow providers to be graded in this area, not clear on what they expect from you, the whole grading criteria just seems rushed and complex.”</a:t>
            </a:r>
          </a:p>
        </p:txBody>
      </p:sp>
      <p:sp>
        <p:nvSpPr>
          <p:cNvPr id="4" name="Slide Number Placeholder 3">
            <a:extLst>
              <a:ext uri="{FF2B5EF4-FFF2-40B4-BE49-F238E27FC236}">
                <a16:creationId xmlns:a16="http://schemas.microsoft.com/office/drawing/2014/main" id="{AD1C7A9C-C9DD-C908-A62E-52D64236D8DE}"/>
              </a:ext>
            </a:extLst>
          </p:cNvPr>
          <p:cNvSpPr>
            <a:spLocks noGrp="1"/>
          </p:cNvSpPr>
          <p:nvPr>
            <p:ph type="sldNum" sz="quarter" idx="12"/>
          </p:nvPr>
        </p:nvSpPr>
        <p:spPr/>
        <p:txBody>
          <a:bodyPr/>
          <a:lstStyle/>
          <a:p>
            <a:fld id="{6D22F896-40B5-4ADD-8801-0D06FADFA095}" type="slidenum">
              <a:rPr lang="en-US" smtClean="0"/>
              <a:t>20</a:t>
            </a:fld>
            <a:endParaRPr lang="en-US"/>
          </a:p>
        </p:txBody>
      </p:sp>
    </p:spTree>
    <p:extLst>
      <p:ext uri="{BB962C8B-B14F-4D97-AF65-F5344CB8AC3E}">
        <p14:creationId xmlns:p14="http://schemas.microsoft.com/office/powerpoint/2010/main" val="2318177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CB832-210C-60CA-EEBA-98F522F6AE40}"/>
              </a:ext>
            </a:extLst>
          </p:cNvPr>
          <p:cNvSpPr>
            <a:spLocks noGrp="1"/>
          </p:cNvSpPr>
          <p:nvPr>
            <p:ph type="title"/>
          </p:nvPr>
        </p:nvSpPr>
        <p:spPr/>
        <p:txBody>
          <a:bodyPr/>
          <a:lstStyle/>
          <a:p>
            <a:r>
              <a:rPr lang="en-GB" dirty="0"/>
              <a:t>Feedback:</a:t>
            </a:r>
          </a:p>
        </p:txBody>
      </p:sp>
      <p:sp>
        <p:nvSpPr>
          <p:cNvPr id="3" name="Content Placeholder 2">
            <a:extLst>
              <a:ext uri="{FF2B5EF4-FFF2-40B4-BE49-F238E27FC236}">
                <a16:creationId xmlns:a16="http://schemas.microsoft.com/office/drawing/2014/main" id="{476A34E3-22CA-07E0-7A71-D7C7DF70D152}"/>
              </a:ext>
            </a:extLst>
          </p:cNvPr>
          <p:cNvSpPr>
            <a:spLocks noGrp="1"/>
          </p:cNvSpPr>
          <p:nvPr>
            <p:ph idx="1"/>
          </p:nvPr>
        </p:nvSpPr>
        <p:spPr/>
        <p:txBody>
          <a:bodyPr/>
          <a:lstStyle/>
          <a:p>
            <a:pPr marL="0" indent="0">
              <a:buNone/>
            </a:pPr>
            <a:r>
              <a:rPr lang="en-GB" dirty="0"/>
              <a:t>“I have begun to notice a change in attitude towards FE &amp; Skills providers from Ofsted since The Big Listen – it’s publicly more positive. This is not always reflected in the inspection experiences of some of our local network members. It is also not reflected in the first draft of these reforms. I am disappointed they are maintaining the 'one size fits all' approach. Why can't we have a framework that has a core and options model, with the options model being more reflective of the specific part of the education spectrum the provider works in? Remain concerned that schools will continue to inform the framework and the rest of us will be assessed and inspected through that lens. The EIF already presents unfair challenges to work-based learning providers who can't possibly provide the experiences to learners that centre-based learning providers can - hence why so many 6th Forms get outstanding and much fewer WBL's do.”</a:t>
            </a:r>
          </a:p>
        </p:txBody>
      </p:sp>
      <p:sp>
        <p:nvSpPr>
          <p:cNvPr id="4" name="Slide Number Placeholder 3">
            <a:extLst>
              <a:ext uri="{FF2B5EF4-FFF2-40B4-BE49-F238E27FC236}">
                <a16:creationId xmlns:a16="http://schemas.microsoft.com/office/drawing/2014/main" id="{A73DA8F0-D250-8E93-7405-7A2449E5F48A}"/>
              </a:ext>
            </a:extLst>
          </p:cNvPr>
          <p:cNvSpPr>
            <a:spLocks noGrp="1"/>
          </p:cNvSpPr>
          <p:nvPr>
            <p:ph type="sldNum" sz="quarter" idx="12"/>
          </p:nvPr>
        </p:nvSpPr>
        <p:spPr/>
        <p:txBody>
          <a:bodyPr/>
          <a:lstStyle/>
          <a:p>
            <a:fld id="{6D22F896-40B5-4ADD-8801-0D06FADFA095}" type="slidenum">
              <a:rPr lang="en-US" smtClean="0"/>
              <a:t>21</a:t>
            </a:fld>
            <a:endParaRPr lang="en-US"/>
          </a:p>
        </p:txBody>
      </p:sp>
    </p:spTree>
    <p:extLst>
      <p:ext uri="{BB962C8B-B14F-4D97-AF65-F5344CB8AC3E}">
        <p14:creationId xmlns:p14="http://schemas.microsoft.com/office/powerpoint/2010/main" val="1726548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E7CA-4931-0A80-F48F-7273D4969BB2}"/>
              </a:ext>
            </a:extLst>
          </p:cNvPr>
          <p:cNvSpPr>
            <a:spLocks noGrp="1"/>
          </p:cNvSpPr>
          <p:nvPr>
            <p:ph type="title"/>
          </p:nvPr>
        </p:nvSpPr>
        <p:spPr/>
        <p:txBody>
          <a:bodyPr/>
          <a:lstStyle/>
          <a:p>
            <a:r>
              <a:rPr lang="en-GB" dirty="0"/>
              <a:t>Feedback:</a:t>
            </a:r>
          </a:p>
        </p:txBody>
      </p:sp>
      <p:sp>
        <p:nvSpPr>
          <p:cNvPr id="3" name="Content Placeholder 2">
            <a:extLst>
              <a:ext uri="{FF2B5EF4-FFF2-40B4-BE49-F238E27FC236}">
                <a16:creationId xmlns:a16="http://schemas.microsoft.com/office/drawing/2014/main" id="{EE499FBE-0E22-4F8E-F11F-46071FB80BC5}"/>
              </a:ext>
            </a:extLst>
          </p:cNvPr>
          <p:cNvSpPr>
            <a:spLocks noGrp="1"/>
          </p:cNvSpPr>
          <p:nvPr>
            <p:ph idx="1"/>
          </p:nvPr>
        </p:nvSpPr>
        <p:spPr/>
        <p:txBody>
          <a:bodyPr/>
          <a:lstStyle/>
          <a:p>
            <a:pPr marL="0" indent="0">
              <a:buNone/>
            </a:pPr>
            <a:r>
              <a:rPr lang="en-GB" dirty="0"/>
              <a:t>“With the removal of deep dives, will a full inspection duration be extended? For a large and complex provider, how will they gain the depth vs. breadth of inspection? Will there be extended feedback meetings for Nominee/Shadow Nominee? Comments; The language of the toolkit is open to interpretation and there is limited focus/reference made to the learner explicitly (only in P&amp;D), will Ofsted spend more time with L&amp;M rather than the learners/tutors? Bullying and harassment in P&amp;D seems shoehorned, and would be more aligned to safeguarding.”</a:t>
            </a:r>
          </a:p>
        </p:txBody>
      </p:sp>
      <p:sp>
        <p:nvSpPr>
          <p:cNvPr id="4" name="Slide Number Placeholder 3">
            <a:extLst>
              <a:ext uri="{FF2B5EF4-FFF2-40B4-BE49-F238E27FC236}">
                <a16:creationId xmlns:a16="http://schemas.microsoft.com/office/drawing/2014/main" id="{77DB9B13-EDAB-5DE1-9696-F2770959CFAA}"/>
              </a:ext>
            </a:extLst>
          </p:cNvPr>
          <p:cNvSpPr>
            <a:spLocks noGrp="1"/>
          </p:cNvSpPr>
          <p:nvPr>
            <p:ph type="sldNum" sz="quarter" idx="12"/>
          </p:nvPr>
        </p:nvSpPr>
        <p:spPr/>
        <p:txBody>
          <a:bodyPr/>
          <a:lstStyle/>
          <a:p>
            <a:fld id="{6D22F896-40B5-4ADD-8801-0D06FADFA095}" type="slidenum">
              <a:rPr lang="en-US" smtClean="0"/>
              <a:t>22</a:t>
            </a:fld>
            <a:endParaRPr lang="en-US"/>
          </a:p>
        </p:txBody>
      </p:sp>
    </p:spTree>
    <p:extLst>
      <p:ext uri="{BB962C8B-B14F-4D97-AF65-F5344CB8AC3E}">
        <p14:creationId xmlns:p14="http://schemas.microsoft.com/office/powerpoint/2010/main" val="2985440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2C13C-E365-66FD-890A-B3794A1CAA04}"/>
              </a:ext>
            </a:extLst>
          </p:cNvPr>
          <p:cNvSpPr>
            <a:spLocks noGrp="1"/>
          </p:cNvSpPr>
          <p:nvPr>
            <p:ph type="title"/>
          </p:nvPr>
        </p:nvSpPr>
        <p:spPr/>
        <p:txBody>
          <a:bodyPr/>
          <a:lstStyle/>
          <a:p>
            <a:r>
              <a:rPr lang="en-GB"/>
              <a:t>Additional Services &amp; Support </a:t>
            </a:r>
          </a:p>
        </p:txBody>
      </p:sp>
      <p:sp>
        <p:nvSpPr>
          <p:cNvPr id="3" name="Content Placeholder 2">
            <a:extLst>
              <a:ext uri="{FF2B5EF4-FFF2-40B4-BE49-F238E27FC236}">
                <a16:creationId xmlns:a16="http://schemas.microsoft.com/office/drawing/2014/main" id="{26D25838-40F4-73CD-02EE-9CE9F7899321}"/>
              </a:ext>
            </a:extLst>
          </p:cNvPr>
          <p:cNvSpPr>
            <a:spLocks noGrp="1"/>
          </p:cNvSpPr>
          <p:nvPr>
            <p:ph idx="1"/>
          </p:nvPr>
        </p:nvSpPr>
        <p:spPr>
          <a:xfrm>
            <a:off x="8305799" y="1692298"/>
            <a:ext cx="3744686" cy="3473404"/>
          </a:xfrm>
        </p:spPr>
        <p:txBody>
          <a:bodyPr>
            <a:normAutofit fontScale="92500"/>
          </a:bodyPr>
          <a:lstStyle/>
          <a:p>
            <a:pPr marL="0" indent="0">
              <a:buNone/>
            </a:pPr>
            <a:endParaRPr lang="en-GB" sz="3100"/>
          </a:p>
          <a:p>
            <a:pPr marL="0" indent="0">
              <a:buNone/>
            </a:pPr>
            <a:r>
              <a:rPr lang="en-GB" sz="3100"/>
              <a:t>View a range of our additional services &amp; support packages on our website! </a:t>
            </a:r>
          </a:p>
          <a:p>
            <a:pPr marL="0" indent="0">
              <a:buNone/>
            </a:pPr>
            <a:r>
              <a:rPr lang="en-GB" sz="3100">
                <a:hlinkClick r:id="rId2"/>
              </a:rPr>
              <a:t>https://fin-online.org.uk/services/</a:t>
            </a:r>
            <a:r>
              <a:rPr lang="en-GB" sz="3100"/>
              <a:t> </a:t>
            </a:r>
          </a:p>
          <a:p>
            <a:pPr marL="0" indent="0">
              <a:buNone/>
            </a:pPr>
            <a:endParaRPr lang="en-GB"/>
          </a:p>
          <a:p>
            <a:pPr marL="0" indent="0">
              <a:buNone/>
            </a:pPr>
            <a:endParaRPr lang="en-GB"/>
          </a:p>
        </p:txBody>
      </p:sp>
      <p:pic>
        <p:nvPicPr>
          <p:cNvPr id="5" name="Picture 4" descr="Logo, company name&#10;&#10;Description automatically generated">
            <a:extLst>
              <a:ext uri="{FF2B5EF4-FFF2-40B4-BE49-F238E27FC236}">
                <a16:creationId xmlns:a16="http://schemas.microsoft.com/office/drawing/2014/main" id="{5D2782DC-FBB9-5639-3262-14308B9AA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72734"/>
            <a:ext cx="7121791" cy="4529319"/>
          </a:xfrm>
          <a:prstGeom prst="rect">
            <a:avLst/>
          </a:prstGeom>
          <a:effectLst>
            <a:softEdge rad="31750"/>
          </a:effectLst>
        </p:spPr>
      </p:pic>
    </p:spTree>
    <p:extLst>
      <p:ext uri="{BB962C8B-B14F-4D97-AF65-F5344CB8AC3E}">
        <p14:creationId xmlns:p14="http://schemas.microsoft.com/office/powerpoint/2010/main" val="75133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0E242-B704-0C0C-C064-1ABE645D8ADB}"/>
              </a:ext>
            </a:extLst>
          </p:cNvPr>
          <p:cNvSpPr>
            <a:spLocks noGrp="1"/>
          </p:cNvSpPr>
          <p:nvPr>
            <p:ph type="ctrTitle"/>
          </p:nvPr>
        </p:nvSpPr>
        <p:spPr>
          <a:xfrm>
            <a:off x="1301975" y="542260"/>
            <a:ext cx="9280965" cy="1249822"/>
          </a:xfrm>
        </p:spPr>
        <p:txBody>
          <a:bodyPr>
            <a:noAutofit/>
          </a:bodyPr>
          <a:lstStyle/>
          <a:p>
            <a:r>
              <a:rPr lang="en-GB">
                <a:solidFill>
                  <a:srgbClr val="002060"/>
                </a:solidFill>
                <a:latin typeface="+mn-lt"/>
              </a:rPr>
              <a:t>FIN Member Events – check details on the Fin website:</a:t>
            </a:r>
            <a:endParaRPr lang="en-GB">
              <a:solidFill>
                <a:srgbClr val="002060"/>
              </a:solidFill>
            </a:endParaRPr>
          </a:p>
        </p:txBody>
      </p:sp>
      <p:sp>
        <p:nvSpPr>
          <p:cNvPr id="3" name="Subtitle 2">
            <a:extLst>
              <a:ext uri="{FF2B5EF4-FFF2-40B4-BE49-F238E27FC236}">
                <a16:creationId xmlns:a16="http://schemas.microsoft.com/office/drawing/2014/main" id="{A64C760C-8766-E9D5-712C-F53A04ED04A6}"/>
              </a:ext>
            </a:extLst>
          </p:cNvPr>
          <p:cNvSpPr>
            <a:spLocks noGrp="1"/>
          </p:cNvSpPr>
          <p:nvPr>
            <p:ph type="subTitle" idx="1"/>
          </p:nvPr>
        </p:nvSpPr>
        <p:spPr/>
        <p:txBody>
          <a:bodyPr/>
          <a:lstStyle/>
          <a:p>
            <a:endParaRPr lang="en-GB"/>
          </a:p>
        </p:txBody>
      </p:sp>
      <p:sp>
        <p:nvSpPr>
          <p:cNvPr id="4" name="Slide Number Placeholder 3">
            <a:extLst>
              <a:ext uri="{FF2B5EF4-FFF2-40B4-BE49-F238E27FC236}">
                <a16:creationId xmlns:a16="http://schemas.microsoft.com/office/drawing/2014/main" id="{0568D3B6-F5A8-35BA-029F-6C31C05944C0}"/>
              </a:ext>
            </a:extLst>
          </p:cNvPr>
          <p:cNvSpPr>
            <a:spLocks noGrp="1"/>
          </p:cNvSpPr>
          <p:nvPr>
            <p:ph type="sldNum" sz="quarter" idx="12"/>
          </p:nvPr>
        </p:nvSpPr>
        <p:spPr/>
        <p:txBody>
          <a:bodyPr/>
          <a:lstStyle/>
          <a:p>
            <a:fld id="{6D22F896-40B5-4ADD-8801-0D06FADFA095}" type="slidenum">
              <a:rPr lang="en-US" smtClean="0"/>
              <a:pPr/>
              <a:t>24</a:t>
            </a:fld>
            <a:endParaRPr lang="en-US"/>
          </a:p>
        </p:txBody>
      </p:sp>
      <p:pic>
        <p:nvPicPr>
          <p:cNvPr id="5" name="Content Placeholder 10">
            <a:extLst>
              <a:ext uri="{FF2B5EF4-FFF2-40B4-BE49-F238E27FC236}">
                <a16:creationId xmlns:a16="http://schemas.microsoft.com/office/drawing/2014/main" id="{9629D78E-0FA5-1D75-DAAA-A294CEE919FB}"/>
              </a:ext>
            </a:extLst>
          </p:cNvPr>
          <p:cNvPicPr>
            <a:picLocks noGrp="1" noChangeAspect="1"/>
          </p:cNvPicPr>
          <p:nvPr>
            <p:ph idx="1"/>
          </p:nvPr>
        </p:nvPicPr>
        <p:blipFill>
          <a:blip r:embed="rId2"/>
          <a:stretch>
            <a:fillRect/>
          </a:stretch>
        </p:blipFill>
        <p:spPr>
          <a:xfrm>
            <a:off x="1192105" y="1694468"/>
            <a:ext cx="9807790" cy="4176122"/>
          </a:xfrm>
        </p:spPr>
      </p:pic>
      <p:pic>
        <p:nvPicPr>
          <p:cNvPr id="6" name="Content Placeholder 10">
            <a:extLst>
              <a:ext uri="{FF2B5EF4-FFF2-40B4-BE49-F238E27FC236}">
                <a16:creationId xmlns:a16="http://schemas.microsoft.com/office/drawing/2014/main" id="{1F4910E8-3468-7943-F6FE-2442852ACDC4}"/>
              </a:ext>
            </a:extLst>
          </p:cNvPr>
          <p:cNvPicPr>
            <a:picLocks noGrp="1" noChangeAspect="1"/>
          </p:cNvPicPr>
          <p:nvPr>
            <p:ph idx="1"/>
          </p:nvPr>
        </p:nvPicPr>
        <p:blipFill>
          <a:blip r:embed="rId2"/>
          <a:stretch>
            <a:fillRect/>
          </a:stretch>
        </p:blipFill>
        <p:spPr>
          <a:xfrm>
            <a:off x="1301975" y="2048256"/>
            <a:ext cx="9807790" cy="4176122"/>
          </a:xfrm>
        </p:spPr>
      </p:pic>
      <p:pic>
        <p:nvPicPr>
          <p:cNvPr id="8" name="Picture 7">
            <a:extLst>
              <a:ext uri="{FF2B5EF4-FFF2-40B4-BE49-F238E27FC236}">
                <a16:creationId xmlns:a16="http://schemas.microsoft.com/office/drawing/2014/main" id="{5FE72A75-A864-9BC8-E19E-9183874BE9CF}"/>
              </a:ext>
            </a:extLst>
          </p:cNvPr>
          <p:cNvPicPr>
            <a:picLocks noChangeAspect="1"/>
          </p:cNvPicPr>
          <p:nvPr/>
        </p:nvPicPr>
        <p:blipFill>
          <a:blip r:embed="rId3"/>
          <a:stretch>
            <a:fillRect/>
          </a:stretch>
        </p:blipFill>
        <p:spPr>
          <a:xfrm>
            <a:off x="1272752" y="2048256"/>
            <a:ext cx="10237105" cy="3666538"/>
          </a:xfrm>
          <a:prstGeom prst="rect">
            <a:avLst/>
          </a:prstGeom>
        </p:spPr>
      </p:pic>
    </p:spTree>
    <p:extLst>
      <p:ext uri="{BB962C8B-B14F-4D97-AF65-F5344CB8AC3E}">
        <p14:creationId xmlns:p14="http://schemas.microsoft.com/office/powerpoint/2010/main" val="397180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C80D-B50A-F9F7-82A1-38EC1F759E2E}"/>
              </a:ext>
            </a:extLst>
          </p:cNvPr>
          <p:cNvSpPr>
            <a:spLocks noGrp="1"/>
          </p:cNvSpPr>
          <p:nvPr>
            <p:ph type="ctrTitle"/>
          </p:nvPr>
        </p:nvSpPr>
        <p:spPr/>
        <p:txBody>
          <a:bodyPr>
            <a:noAutofit/>
          </a:bodyPr>
          <a:lstStyle/>
          <a:p>
            <a:r>
              <a:rPr lang="en-GB">
                <a:solidFill>
                  <a:srgbClr val="002060"/>
                </a:solidFill>
              </a:rPr>
              <a:t>Professional CPD</a:t>
            </a:r>
            <a:r>
              <a:rPr lang="en-GB">
                <a:solidFill>
                  <a:srgbClr val="002060"/>
                </a:solidFill>
                <a:latin typeface="+mn-lt"/>
              </a:rPr>
              <a:t> – check details on the Fin website:</a:t>
            </a:r>
            <a:endParaRPr lang="en-GB"/>
          </a:p>
        </p:txBody>
      </p:sp>
      <p:sp>
        <p:nvSpPr>
          <p:cNvPr id="3" name="Subtitle 2">
            <a:extLst>
              <a:ext uri="{FF2B5EF4-FFF2-40B4-BE49-F238E27FC236}">
                <a16:creationId xmlns:a16="http://schemas.microsoft.com/office/drawing/2014/main" id="{3ED31D84-F8B7-683B-DE37-9E51C8CD05C6}"/>
              </a:ext>
            </a:extLst>
          </p:cNvPr>
          <p:cNvSpPr>
            <a:spLocks noGrp="1"/>
          </p:cNvSpPr>
          <p:nvPr>
            <p:ph type="subTitle" idx="1"/>
          </p:nvPr>
        </p:nvSpPr>
        <p:spPr>
          <a:xfrm>
            <a:off x="1524000" y="3269674"/>
            <a:ext cx="9144000" cy="749434"/>
          </a:xfrm>
        </p:spPr>
        <p:txBody>
          <a:bodyPr/>
          <a:lstStyle/>
          <a:p>
            <a:endParaRPr lang="en-GB"/>
          </a:p>
        </p:txBody>
      </p:sp>
      <p:sp>
        <p:nvSpPr>
          <p:cNvPr id="4" name="Slide Number Placeholder 3">
            <a:extLst>
              <a:ext uri="{FF2B5EF4-FFF2-40B4-BE49-F238E27FC236}">
                <a16:creationId xmlns:a16="http://schemas.microsoft.com/office/drawing/2014/main" id="{D1EF38B1-0DCB-1C30-02D5-6261B46B5ACF}"/>
              </a:ext>
            </a:extLst>
          </p:cNvPr>
          <p:cNvSpPr>
            <a:spLocks noGrp="1"/>
          </p:cNvSpPr>
          <p:nvPr>
            <p:ph type="sldNum" sz="quarter" idx="12"/>
          </p:nvPr>
        </p:nvSpPr>
        <p:spPr/>
        <p:txBody>
          <a:bodyPr/>
          <a:lstStyle/>
          <a:p>
            <a:fld id="{6D22F896-40B5-4ADD-8801-0D06FADFA095}" type="slidenum">
              <a:rPr lang="en-US" smtClean="0"/>
              <a:pPr/>
              <a:t>25</a:t>
            </a:fld>
            <a:endParaRPr lang="en-US"/>
          </a:p>
        </p:txBody>
      </p:sp>
      <p:pic>
        <p:nvPicPr>
          <p:cNvPr id="10" name="Picture 9">
            <a:extLst>
              <a:ext uri="{FF2B5EF4-FFF2-40B4-BE49-F238E27FC236}">
                <a16:creationId xmlns:a16="http://schemas.microsoft.com/office/drawing/2014/main" id="{A0147ED5-FB85-DAFA-DA47-6A9AEA80B888}"/>
              </a:ext>
            </a:extLst>
          </p:cNvPr>
          <p:cNvPicPr>
            <a:picLocks noChangeAspect="1"/>
          </p:cNvPicPr>
          <p:nvPr/>
        </p:nvPicPr>
        <p:blipFill>
          <a:blip r:embed="rId2"/>
          <a:stretch>
            <a:fillRect/>
          </a:stretch>
        </p:blipFill>
        <p:spPr>
          <a:xfrm>
            <a:off x="1253631" y="2255599"/>
            <a:ext cx="10237223" cy="3900653"/>
          </a:xfrm>
          <a:prstGeom prst="rect">
            <a:avLst/>
          </a:prstGeom>
        </p:spPr>
      </p:pic>
    </p:spTree>
    <p:extLst>
      <p:ext uri="{BB962C8B-B14F-4D97-AF65-F5344CB8AC3E}">
        <p14:creationId xmlns:p14="http://schemas.microsoft.com/office/powerpoint/2010/main" val="1243931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91">
            <a:extLst>
              <a:ext uri="{FF2B5EF4-FFF2-40B4-BE49-F238E27FC236}">
                <a16:creationId xmlns:a16="http://schemas.microsoft.com/office/drawing/2014/main" id="{EDC07B27-4E3C-4BCF-ABDB-6AA72857C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19000">
                <a:srgbClr val="000000">
                  <a:alpha val="96000"/>
                </a:srgbClr>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1" name="Rectangle 192">
            <a:extLst>
              <a:ext uri="{FF2B5EF4-FFF2-40B4-BE49-F238E27FC236}">
                <a16:creationId xmlns:a16="http://schemas.microsoft.com/office/drawing/2014/main" id="{83D11BE6-2A04-4DBB-842D-88602B5E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12437"/>
            <a:ext cx="11713464" cy="6844063"/>
          </a:xfrm>
          <a:prstGeom prst="rect">
            <a:avLst/>
          </a:prstGeom>
          <a:gradFill>
            <a:gsLst>
              <a:gs pos="0">
                <a:srgbClr val="000000">
                  <a:alpha val="71765"/>
                </a:srgbClr>
              </a:gs>
              <a:gs pos="100000">
                <a:schemeClr val="accent1">
                  <a:alpha val="2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2" name="Rectangle 193">
            <a:extLst>
              <a:ext uri="{FF2B5EF4-FFF2-40B4-BE49-F238E27FC236}">
                <a16:creationId xmlns:a16="http://schemas.microsoft.com/office/drawing/2014/main" id="{2A05E02A-9AA9-45EC-B87B-B46F043F3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 y="2724072"/>
            <a:ext cx="12192008" cy="4114801"/>
          </a:xfrm>
          <a:prstGeom prst="rect">
            <a:avLst/>
          </a:prstGeom>
          <a:gradFill>
            <a:gsLst>
              <a:gs pos="30000">
                <a:schemeClr val="accent1">
                  <a:lumMod val="75000"/>
                  <a:alpha val="19000"/>
                </a:schemeClr>
              </a:gs>
              <a:gs pos="100000">
                <a:schemeClr val="accent1">
                  <a:alpha val="24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3" name="Rectangle 194">
            <a:extLst>
              <a:ext uri="{FF2B5EF4-FFF2-40B4-BE49-F238E27FC236}">
                <a16:creationId xmlns:a16="http://schemas.microsoft.com/office/drawing/2014/main" id="{0E91EDBA-E8E0-4575-8147-B70034521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09672" y="1716338"/>
            <a:ext cx="6858003" cy="3422328"/>
          </a:xfrm>
          <a:prstGeom prst="rect">
            <a:avLst/>
          </a:prstGeom>
          <a:gradFill>
            <a:gsLst>
              <a:gs pos="0">
                <a:schemeClr val="accent1">
                  <a:alpha val="52000"/>
                </a:schemeClr>
              </a:gs>
              <a:gs pos="76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0B0706-8DEC-9E4A-86EA-CA7E7FCEF3A3}"/>
              </a:ext>
            </a:extLst>
          </p:cNvPr>
          <p:cNvSpPr>
            <a:spLocks noGrp="1"/>
          </p:cNvSpPr>
          <p:nvPr>
            <p:ph type="ctrTitle"/>
          </p:nvPr>
        </p:nvSpPr>
        <p:spPr>
          <a:xfrm>
            <a:off x="2414414" y="1309138"/>
            <a:ext cx="10636247" cy="2041107"/>
          </a:xfrm>
        </p:spPr>
        <p:txBody>
          <a:bodyPr anchor="b">
            <a:normAutofit/>
          </a:bodyPr>
          <a:lstStyle/>
          <a:p>
            <a:r>
              <a:rPr lang="en-GB" sz="5300">
                <a:solidFill>
                  <a:srgbClr val="FFFFFF"/>
                </a:solidFill>
              </a:rPr>
              <a:t>Thank you for attending</a:t>
            </a:r>
            <a:br>
              <a:rPr lang="en-GB" sz="4800">
                <a:solidFill>
                  <a:srgbClr val="FFFFFF"/>
                </a:solidFill>
              </a:rPr>
            </a:br>
            <a:r>
              <a:rPr lang="en-GB" sz="4000" i="1">
                <a:solidFill>
                  <a:srgbClr val="FFFFFF"/>
                </a:solidFill>
              </a:rPr>
              <a:t>info@fin-online.org.uk</a:t>
            </a:r>
            <a:endParaRPr lang="en-GB" sz="4800" i="1">
              <a:solidFill>
                <a:srgbClr val="FFFFFF"/>
              </a:solidFill>
            </a:endParaRPr>
          </a:p>
        </p:txBody>
      </p:sp>
      <p:sp>
        <p:nvSpPr>
          <p:cNvPr id="1044" name="Rectangle 195">
            <a:extLst>
              <a:ext uri="{FF2B5EF4-FFF2-40B4-BE49-F238E27FC236}">
                <a16:creationId xmlns:a16="http://schemas.microsoft.com/office/drawing/2014/main" id="{DFEE4473-A122-4E96-8C31-B4C5AAA27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23" y="2706446"/>
            <a:ext cx="12191997" cy="3711900"/>
          </a:xfrm>
          <a:prstGeom prst="rect">
            <a:avLst/>
          </a:prstGeom>
          <a:gradFill>
            <a:gsLst>
              <a:gs pos="0">
                <a:srgbClr val="000000">
                  <a:alpha val="50000"/>
                </a:srgbClr>
              </a:gs>
              <a:gs pos="92000">
                <a:schemeClr val="accent1">
                  <a:lumMod val="75000"/>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257638E-D3D9-42FE-857B-12140D1CE3F9}"/>
              </a:ext>
            </a:extLst>
          </p:cNvPr>
          <p:cNvPicPr>
            <a:picLocks noChangeAspect="1"/>
          </p:cNvPicPr>
          <p:nvPr/>
        </p:nvPicPr>
        <p:blipFill>
          <a:blip r:embed="rId2"/>
          <a:stretch>
            <a:fillRect/>
          </a:stretch>
        </p:blipFill>
        <p:spPr>
          <a:xfrm>
            <a:off x="1340323" y="1233692"/>
            <a:ext cx="2560542" cy="3328704"/>
          </a:xfrm>
          <a:prstGeom prst="rect">
            <a:avLst/>
          </a:prstGeom>
        </p:spPr>
      </p:pic>
    </p:spTree>
    <p:extLst>
      <p:ext uri="{BB962C8B-B14F-4D97-AF65-F5344CB8AC3E}">
        <p14:creationId xmlns:p14="http://schemas.microsoft.com/office/powerpoint/2010/main" val="4111703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271F-D444-654E-A8FC-902B30E82FAF}"/>
              </a:ext>
            </a:extLst>
          </p:cNvPr>
          <p:cNvSpPr>
            <a:spLocks noGrp="1"/>
          </p:cNvSpPr>
          <p:nvPr>
            <p:ph type="ctrTitle"/>
          </p:nvPr>
        </p:nvSpPr>
        <p:spPr/>
        <p:txBody>
          <a:bodyPr/>
          <a:lstStyle/>
          <a:p>
            <a:pPr defTabSz="643006"/>
            <a:r>
              <a:rPr lang="en-GB" sz="4000" dirty="0">
                <a:latin typeface="Aptos" panose="020B0004020202020204" pitchFamily="34" charset="0"/>
              </a:rPr>
              <a:t>About </a:t>
            </a:r>
            <a:r>
              <a:rPr lang="en-GB" sz="4000" dirty="0" err="1">
                <a:latin typeface="Aptos" panose="020B0004020202020204" pitchFamily="34" charset="0"/>
              </a:rPr>
              <a:t>UVAC</a:t>
            </a:r>
            <a:endParaRPr lang="en-US" sz="4000" dirty="0">
              <a:latin typeface="Aptos" panose="020B0004020202020204" pitchFamily="34" charset="0"/>
            </a:endParaRPr>
          </a:p>
        </p:txBody>
      </p:sp>
      <p:sp>
        <p:nvSpPr>
          <p:cNvPr id="7" name="Text Placeholder 6"/>
          <p:cNvSpPr>
            <a:spLocks noGrp="1"/>
          </p:cNvSpPr>
          <p:nvPr>
            <p:ph type="body" sz="quarter" idx="13"/>
          </p:nvPr>
        </p:nvSpPr>
        <p:spPr>
          <a:prstGeom prst="rect">
            <a:avLst/>
          </a:prstGeom>
        </p:spPr>
        <p:txBody>
          <a:bodyPr/>
          <a:lstStyle/>
          <a:p>
            <a:r>
              <a:rPr lang="en-US" dirty="0"/>
              <a:t>ATC Conference March 2025</a:t>
            </a:r>
          </a:p>
        </p:txBody>
      </p:sp>
      <p:sp>
        <p:nvSpPr>
          <p:cNvPr id="6" name="Text Placeholder 5">
            <a:extLst>
              <a:ext uri="{FF2B5EF4-FFF2-40B4-BE49-F238E27FC236}">
                <a16:creationId xmlns:a16="http://schemas.microsoft.com/office/drawing/2014/main" id="{7F22C7EF-50CD-F14B-A45D-EB3B47A69605}"/>
              </a:ext>
            </a:extLst>
          </p:cNvPr>
          <p:cNvSpPr>
            <a:spLocks noGrp="1"/>
          </p:cNvSpPr>
          <p:nvPr>
            <p:ph type="body" sz="quarter" idx="15"/>
          </p:nvPr>
        </p:nvSpPr>
        <p:spPr>
          <a:xfrm>
            <a:off x="476821" y="1066636"/>
            <a:ext cx="11531046" cy="5626479"/>
          </a:xfrm>
          <a:prstGeom prst="rect">
            <a:avLst/>
          </a:prstGeom>
        </p:spPr>
        <p:txBody>
          <a:bodyPr>
            <a:normAutofit fontScale="85000" lnSpcReduction="20000"/>
          </a:bodyPr>
          <a:lstStyle/>
          <a:p>
            <a:pPr marL="321503" indent="-321503"/>
            <a:r>
              <a:rPr lang="en-GB" sz="2600" dirty="0">
                <a:latin typeface="Aptos" panose="020B0004020202020204" pitchFamily="34" charset="0"/>
              </a:rPr>
              <a:t>Not for profit, HE member organisation established to champion higher level technical and professional learning </a:t>
            </a:r>
          </a:p>
          <a:p>
            <a:pPr marL="342900" indent="-342900">
              <a:buFont typeface="Arial" panose="020B0604020202020204" pitchFamily="34" charset="0"/>
              <a:buChar char="•"/>
            </a:pPr>
            <a:r>
              <a:rPr lang="en-GB" sz="2600" dirty="0">
                <a:latin typeface="Aptos" panose="020B0004020202020204" pitchFamily="34" charset="0"/>
              </a:rPr>
              <a:t>Team experienced group of associates working in HE and FE on every aspect of apprenticeships and wider work-based, work-integrated, professional development programmes</a:t>
            </a:r>
          </a:p>
          <a:p>
            <a:pPr marL="342900" indent="-342900">
              <a:buFont typeface="Arial" panose="020B0604020202020204" pitchFamily="34" charset="0"/>
              <a:buChar char="•"/>
            </a:pPr>
            <a:r>
              <a:rPr lang="en-GB" sz="2600" dirty="0">
                <a:latin typeface="Aptos" panose="020B0004020202020204" pitchFamily="34" charset="0"/>
              </a:rPr>
              <a:t>One of the 5 partners in DfE’s Apprenticeship Workforce Development (</a:t>
            </a:r>
            <a:r>
              <a:rPr lang="en-GB" sz="2600" dirty="0" err="1">
                <a:latin typeface="Aptos" panose="020B0004020202020204" pitchFamily="34" charset="0"/>
              </a:rPr>
              <a:t>AWD</a:t>
            </a:r>
            <a:r>
              <a:rPr lang="en-GB" sz="2600" dirty="0">
                <a:latin typeface="Aptos" panose="020B0004020202020204" pitchFamily="34" charset="0"/>
              </a:rPr>
              <a:t>) Programme</a:t>
            </a:r>
          </a:p>
          <a:p>
            <a:r>
              <a:rPr lang="en-GB" sz="2600" dirty="0">
                <a:latin typeface="Aptos" panose="020B0004020202020204" pitchFamily="34" charset="0"/>
              </a:rPr>
              <a:t>We are active advocates – working with ministers, officials, agencies – consultations, reference groups, stakeholder groups on a successful apprenticeships for providers, employers and apprentices </a:t>
            </a:r>
          </a:p>
          <a:p>
            <a:r>
              <a:rPr lang="en-GB" sz="2600" dirty="0">
                <a:latin typeface="Aptos" panose="020B0004020202020204" pitchFamily="34" charset="0"/>
              </a:rPr>
              <a:t>80 HEI Members and a wider stakeholder membership </a:t>
            </a:r>
          </a:p>
          <a:p>
            <a:r>
              <a:rPr lang="en-GB" sz="2600" dirty="0">
                <a:latin typeface="Aptos" panose="020B0004020202020204" pitchFamily="34" charset="0"/>
              </a:rPr>
              <a:t>Member services offer  knowledge and skills targeted at improving retention and achievement:</a:t>
            </a:r>
          </a:p>
          <a:p>
            <a:pPr marL="1007303" lvl="1" indent="-321503"/>
            <a:r>
              <a:rPr lang="en-GB" sz="2600" dirty="0">
                <a:latin typeface="Aptos" panose="020B0004020202020204" pitchFamily="34" charset="0"/>
              </a:rPr>
              <a:t>Quality enhancement webinars, events, national conference, networks, briefings, templates, contracts, </a:t>
            </a:r>
            <a:r>
              <a:rPr lang="en-GB" sz="2600" dirty="0">
                <a:latin typeface="Aptos" panose="020B0004020202020204" pitchFamily="34" charset="0"/>
                <a:hlinkClick r:id="rId3"/>
              </a:rPr>
              <a:t>concept papers</a:t>
            </a:r>
            <a:r>
              <a:rPr lang="en-GB" sz="2600" dirty="0">
                <a:latin typeface="Aptos" panose="020B0004020202020204" pitchFamily="34" charset="0"/>
              </a:rPr>
              <a:t>, one to one support, new technologies and blended learning, funding compliance, inspection requirements, quality assurance</a:t>
            </a:r>
          </a:p>
          <a:p>
            <a:pPr marL="1007303" lvl="1" indent="-321503"/>
            <a:r>
              <a:rPr lang="en-GB" sz="2600" dirty="0">
                <a:latin typeface="Aptos" panose="020B0004020202020204" pitchFamily="34" charset="0"/>
                <a:hlinkClick r:id="rId4"/>
              </a:rPr>
              <a:t>HERA</a:t>
            </a:r>
            <a:r>
              <a:rPr lang="en-GB" sz="2600" dirty="0">
                <a:latin typeface="Aptos" panose="020B0004020202020204" pitchFamily="34" charset="0"/>
              </a:rPr>
              <a:t> – comprehensive data set and reports</a:t>
            </a:r>
          </a:p>
          <a:p>
            <a:pPr marL="1007303" lvl="1" indent="-321503"/>
            <a:r>
              <a:rPr lang="en-GB" sz="2600" dirty="0">
                <a:latin typeface="Aptos" panose="020B0004020202020204" pitchFamily="34" charset="0"/>
                <a:hlinkClick r:id="rId5"/>
              </a:rPr>
              <a:t>Knowledge Networks </a:t>
            </a:r>
            <a:r>
              <a:rPr lang="en-GB" sz="2600" dirty="0">
                <a:latin typeface="Aptos" panose="020B0004020202020204" pitchFamily="34" charset="0"/>
              </a:rPr>
              <a:t>to share successful practice in many subject areas, for specific apprenticeships </a:t>
            </a:r>
          </a:p>
          <a:p>
            <a:pPr marL="1007303" lvl="1" indent="-321503"/>
            <a:r>
              <a:rPr lang="en-GB" sz="2600" dirty="0">
                <a:latin typeface="Aptos" panose="020B0004020202020204" pitchFamily="34" charset="0"/>
              </a:rPr>
              <a:t>Research – UVAC Journal </a:t>
            </a:r>
            <a:r>
              <a:rPr lang="en-GB" sz="2600" i="1" dirty="0">
                <a:latin typeface="Aptos" panose="020B0004020202020204" pitchFamily="34" charset="0"/>
                <a:hlinkClick r:id="rId6"/>
              </a:rPr>
              <a:t>Higher Education, Skills and Work-based Learning</a:t>
            </a:r>
            <a:endParaRPr lang="en-GB" sz="2600" dirty="0">
              <a:latin typeface="Aptos" panose="020B0004020202020204" pitchFamily="34" charset="0"/>
            </a:endParaRPr>
          </a:p>
          <a:p>
            <a:pPr marL="321503" indent="-321503">
              <a:buFontTx/>
              <a:buChar char="-"/>
            </a:pPr>
            <a:endParaRPr lang="en-US" sz="1800" dirty="0"/>
          </a:p>
          <a:p>
            <a:pPr marL="321503" indent="-321503">
              <a:buFontTx/>
              <a:buChar char="-"/>
            </a:pPr>
            <a:endParaRPr lang="en-US" sz="1800" dirty="0"/>
          </a:p>
          <a:p>
            <a:pPr marL="321503" indent="-321503">
              <a:buFontTx/>
              <a:buChar char="-"/>
            </a:pPr>
            <a:endParaRPr lang="en-US" sz="1800" dirty="0"/>
          </a:p>
          <a:p>
            <a:pPr marL="321503" indent="-321503">
              <a:buFontTx/>
              <a:buChar char="-"/>
            </a:pPr>
            <a:endParaRPr lang="en-US" sz="1800" dirty="0"/>
          </a:p>
          <a:p>
            <a:pPr marL="321503" indent="-321503">
              <a:buFontTx/>
              <a:buChar char="-"/>
            </a:pPr>
            <a:endParaRPr lang="en-US" sz="1800" dirty="0"/>
          </a:p>
          <a:p>
            <a:pPr marL="321503" indent="-321503">
              <a:buFontTx/>
              <a:buChar char="-"/>
            </a:pPr>
            <a:endParaRPr lang="en-US" sz="1800" dirty="0"/>
          </a:p>
          <a:p>
            <a:pPr marL="321503" indent="-321503">
              <a:buFontTx/>
              <a:buChar char="-"/>
            </a:pPr>
            <a:endParaRPr lang="en-US" sz="1800" dirty="0"/>
          </a:p>
          <a:p>
            <a:pPr marL="321503" indent="-321503">
              <a:buFontTx/>
              <a:buChar char="-"/>
            </a:pPr>
            <a:endParaRPr lang="en-US" sz="1800" dirty="0"/>
          </a:p>
          <a:p>
            <a:endParaRPr lang="en-US" sz="1800" dirty="0"/>
          </a:p>
        </p:txBody>
      </p:sp>
      <p:sp>
        <p:nvSpPr>
          <p:cNvPr id="3" name="TextBox 2">
            <a:extLst>
              <a:ext uri="{FF2B5EF4-FFF2-40B4-BE49-F238E27FC236}">
                <a16:creationId xmlns:a16="http://schemas.microsoft.com/office/drawing/2014/main" id="{CC48B116-2552-15AB-4E68-A66F2822CAC2}"/>
              </a:ext>
            </a:extLst>
          </p:cNvPr>
          <p:cNvSpPr txBox="1"/>
          <p:nvPr/>
        </p:nvSpPr>
        <p:spPr>
          <a:xfrm>
            <a:off x="434780" y="6499495"/>
            <a:ext cx="153065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685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AF48D-F04B-DC17-9CF5-C4C9A385784F}"/>
              </a:ext>
            </a:extLst>
          </p:cNvPr>
          <p:cNvSpPr>
            <a:spLocks noGrp="1"/>
          </p:cNvSpPr>
          <p:nvPr>
            <p:ph type="title"/>
          </p:nvPr>
        </p:nvSpPr>
        <p:spPr/>
        <p:txBody>
          <a:bodyPr/>
          <a:lstStyle/>
          <a:p>
            <a:r>
              <a:rPr lang="en-GB"/>
              <a:t>The consultation</a:t>
            </a:r>
          </a:p>
        </p:txBody>
      </p:sp>
      <p:sp>
        <p:nvSpPr>
          <p:cNvPr id="3" name="Content Placeholder 2">
            <a:extLst>
              <a:ext uri="{FF2B5EF4-FFF2-40B4-BE49-F238E27FC236}">
                <a16:creationId xmlns:a16="http://schemas.microsoft.com/office/drawing/2014/main" id="{0C496A0D-4E7B-C3B1-3863-7E926D1C3FEE}"/>
              </a:ext>
            </a:extLst>
          </p:cNvPr>
          <p:cNvSpPr>
            <a:spLocks noGrp="1"/>
          </p:cNvSpPr>
          <p:nvPr>
            <p:ph idx="1"/>
          </p:nvPr>
        </p:nvSpPr>
        <p:spPr>
          <a:xfrm>
            <a:off x="838200" y="1228712"/>
            <a:ext cx="10224655" cy="5236824"/>
          </a:xfrm>
        </p:spPr>
        <p:txBody>
          <a:bodyPr>
            <a:normAutofit lnSpcReduction="10000"/>
          </a:bodyPr>
          <a:lstStyle/>
          <a:p>
            <a:r>
              <a:rPr lang="en-GB"/>
              <a:t>Part 1 of this survey is about how we report. This is relevant to all those who use our inspection reports, particularly parents and carers.</a:t>
            </a:r>
          </a:p>
          <a:p>
            <a:endParaRPr lang="en-GB"/>
          </a:p>
          <a:p>
            <a:r>
              <a:rPr lang="en-GB"/>
              <a:t>Part 2 of this survey is about what we look at when we inspect and how we carry out inspections. This part is particularly relevant to those working in the areas we inspect. </a:t>
            </a:r>
          </a:p>
          <a:p>
            <a:endParaRPr lang="en-GB"/>
          </a:p>
          <a:p>
            <a:r>
              <a:rPr lang="en-GB"/>
              <a:t>In our consultation analyses and response, we will provide breakdowns only at the level of the areas we inspect. In the methodology section, we will provide an overview of how many children and learners, parents and carers, education professionals and 'others' responded to the survey. We will use any additional information gathered, such as types of provider, to monitor reach across the various sectors we inspect.</a:t>
            </a:r>
          </a:p>
        </p:txBody>
      </p:sp>
      <p:sp>
        <p:nvSpPr>
          <p:cNvPr id="4" name="Slide Number Placeholder 3">
            <a:extLst>
              <a:ext uri="{FF2B5EF4-FFF2-40B4-BE49-F238E27FC236}">
                <a16:creationId xmlns:a16="http://schemas.microsoft.com/office/drawing/2014/main" id="{B48C32AC-917E-80C9-759F-6C129B1CBF36}"/>
              </a:ext>
            </a:extLst>
          </p:cNvPr>
          <p:cNvSpPr>
            <a:spLocks noGrp="1"/>
          </p:cNvSpPr>
          <p:nvPr>
            <p:ph type="sldNum" sz="quarter" idx="12"/>
          </p:nvPr>
        </p:nvSpPr>
        <p:spPr/>
        <p:txBody>
          <a:bodyPr/>
          <a:lstStyle/>
          <a:p>
            <a:fld id="{6D22F896-40B5-4ADD-8801-0D06FADFA095}" type="slidenum">
              <a:rPr lang="en-US" smtClean="0"/>
              <a:t>4</a:t>
            </a:fld>
            <a:endParaRPr lang="en-US"/>
          </a:p>
        </p:txBody>
      </p:sp>
    </p:spTree>
    <p:extLst>
      <p:ext uri="{BB962C8B-B14F-4D97-AF65-F5344CB8AC3E}">
        <p14:creationId xmlns:p14="http://schemas.microsoft.com/office/powerpoint/2010/main" val="1861586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E8356-DD9F-A999-CF9B-83E0FE4AFFE0}"/>
              </a:ext>
            </a:extLst>
          </p:cNvPr>
          <p:cNvSpPr>
            <a:spLocks noGrp="1"/>
          </p:cNvSpPr>
          <p:nvPr>
            <p:ph type="title"/>
          </p:nvPr>
        </p:nvSpPr>
        <p:spPr/>
        <p:txBody>
          <a:bodyPr/>
          <a:lstStyle/>
          <a:p>
            <a:r>
              <a:rPr lang="en-GB"/>
              <a:t>Report card</a:t>
            </a:r>
          </a:p>
        </p:txBody>
      </p:sp>
      <p:pic>
        <p:nvPicPr>
          <p:cNvPr id="5" name="Content Placeholder 4">
            <a:extLst>
              <a:ext uri="{FF2B5EF4-FFF2-40B4-BE49-F238E27FC236}">
                <a16:creationId xmlns:a16="http://schemas.microsoft.com/office/drawing/2014/main" id="{F955229F-D413-109E-D2DF-A10F356B21E3}"/>
              </a:ext>
            </a:extLst>
          </p:cNvPr>
          <p:cNvPicPr>
            <a:picLocks noGrp="1" noChangeAspect="1"/>
          </p:cNvPicPr>
          <p:nvPr>
            <p:ph idx="1"/>
          </p:nvPr>
        </p:nvPicPr>
        <p:blipFill>
          <a:blip r:embed="rId2"/>
          <a:stretch>
            <a:fillRect/>
          </a:stretch>
        </p:blipFill>
        <p:spPr>
          <a:xfrm>
            <a:off x="5138444" y="456761"/>
            <a:ext cx="4272594" cy="5944478"/>
          </a:xfrm>
          <a:prstGeom prst="rect">
            <a:avLst/>
          </a:prstGeom>
        </p:spPr>
      </p:pic>
      <p:sp>
        <p:nvSpPr>
          <p:cNvPr id="4" name="Slide Number Placeholder 3">
            <a:extLst>
              <a:ext uri="{FF2B5EF4-FFF2-40B4-BE49-F238E27FC236}">
                <a16:creationId xmlns:a16="http://schemas.microsoft.com/office/drawing/2014/main" id="{F03E7736-17CD-888B-1A02-3EC455B6FF19}"/>
              </a:ext>
            </a:extLst>
          </p:cNvPr>
          <p:cNvSpPr>
            <a:spLocks noGrp="1"/>
          </p:cNvSpPr>
          <p:nvPr>
            <p:ph type="sldNum" sz="quarter" idx="12"/>
          </p:nvPr>
        </p:nvSpPr>
        <p:spPr/>
        <p:txBody>
          <a:bodyPr/>
          <a:lstStyle/>
          <a:p>
            <a:fld id="{6D22F896-40B5-4ADD-8801-0D06FADFA095}" type="slidenum">
              <a:rPr lang="en-US" smtClean="0"/>
              <a:t>5</a:t>
            </a:fld>
            <a:endParaRPr lang="en-US"/>
          </a:p>
        </p:txBody>
      </p:sp>
    </p:spTree>
    <p:extLst>
      <p:ext uri="{BB962C8B-B14F-4D97-AF65-F5344CB8AC3E}">
        <p14:creationId xmlns:p14="http://schemas.microsoft.com/office/powerpoint/2010/main" val="223903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BDC2-3C90-21E8-B3EB-FAC1792C9F67}"/>
              </a:ext>
            </a:extLst>
          </p:cNvPr>
          <p:cNvSpPr>
            <a:spLocks noGrp="1"/>
          </p:cNvSpPr>
          <p:nvPr>
            <p:ph type="title"/>
          </p:nvPr>
        </p:nvSpPr>
        <p:spPr/>
        <p:txBody>
          <a:bodyPr/>
          <a:lstStyle/>
          <a:p>
            <a:r>
              <a:rPr lang="en-GB" dirty="0"/>
              <a:t>Consultation Link</a:t>
            </a:r>
          </a:p>
        </p:txBody>
      </p:sp>
      <p:sp>
        <p:nvSpPr>
          <p:cNvPr id="3" name="Content Placeholder 2">
            <a:extLst>
              <a:ext uri="{FF2B5EF4-FFF2-40B4-BE49-F238E27FC236}">
                <a16:creationId xmlns:a16="http://schemas.microsoft.com/office/drawing/2014/main" id="{50717EE6-DA11-E5DA-6F78-EE34CE5FFA9F}"/>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r>
              <a:rPr lang="en-GB" dirty="0">
                <a:hlinkClick r:id="rId2"/>
              </a:rPr>
              <a:t>https://assets.publishing.service.gov.uk/media/67927fe8bcd53eb4d9fad614/further_education_and_skills_inspection_toolkit_draft_for_consultation.pdf</a:t>
            </a:r>
            <a:r>
              <a:rPr lang="en-GB" dirty="0"/>
              <a:t> </a:t>
            </a:r>
          </a:p>
        </p:txBody>
      </p:sp>
      <p:sp>
        <p:nvSpPr>
          <p:cNvPr id="4" name="Slide Number Placeholder 3">
            <a:extLst>
              <a:ext uri="{FF2B5EF4-FFF2-40B4-BE49-F238E27FC236}">
                <a16:creationId xmlns:a16="http://schemas.microsoft.com/office/drawing/2014/main" id="{05DB480D-EBBD-EEB6-2D75-852C320DF493}"/>
              </a:ext>
            </a:extLst>
          </p:cNvPr>
          <p:cNvSpPr>
            <a:spLocks noGrp="1"/>
          </p:cNvSpPr>
          <p:nvPr>
            <p:ph type="sldNum" sz="quarter" idx="12"/>
          </p:nvPr>
        </p:nvSpPr>
        <p:spPr/>
        <p:txBody>
          <a:bodyPr/>
          <a:lstStyle/>
          <a:p>
            <a:fld id="{6D22F896-40B5-4ADD-8801-0D06FADFA095}" type="slidenum">
              <a:rPr lang="en-US" smtClean="0"/>
              <a:t>6</a:t>
            </a:fld>
            <a:endParaRPr lang="en-US"/>
          </a:p>
        </p:txBody>
      </p:sp>
    </p:spTree>
    <p:extLst>
      <p:ext uri="{BB962C8B-B14F-4D97-AF65-F5344CB8AC3E}">
        <p14:creationId xmlns:p14="http://schemas.microsoft.com/office/powerpoint/2010/main" val="3534005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987C5-9BF8-8176-018F-43CD4ADAA58D}"/>
              </a:ext>
            </a:extLst>
          </p:cNvPr>
          <p:cNvSpPr>
            <a:spLocks noGrp="1"/>
          </p:cNvSpPr>
          <p:nvPr>
            <p:ph type="ctrTitle"/>
          </p:nvPr>
        </p:nvSpPr>
        <p:spPr>
          <a:xfrm>
            <a:off x="981740" y="728968"/>
            <a:ext cx="9144000" cy="713232"/>
          </a:xfrm>
        </p:spPr>
        <p:txBody>
          <a:bodyPr/>
          <a:lstStyle/>
          <a:p>
            <a:pPr algn="l"/>
            <a:r>
              <a:rPr lang="en-GB"/>
              <a:t>Research to date:</a:t>
            </a:r>
          </a:p>
        </p:txBody>
      </p:sp>
      <p:sp>
        <p:nvSpPr>
          <p:cNvPr id="3" name="Subtitle 2">
            <a:extLst>
              <a:ext uri="{FF2B5EF4-FFF2-40B4-BE49-F238E27FC236}">
                <a16:creationId xmlns:a16="http://schemas.microsoft.com/office/drawing/2014/main" id="{131C8BB1-80C5-E7B2-4C86-F41A78331A6D}"/>
              </a:ext>
            </a:extLst>
          </p:cNvPr>
          <p:cNvSpPr>
            <a:spLocks noGrp="1"/>
          </p:cNvSpPr>
          <p:nvPr>
            <p:ph type="subTitle" idx="1"/>
          </p:nvPr>
        </p:nvSpPr>
        <p:spPr>
          <a:xfrm>
            <a:off x="1039984" y="1442200"/>
            <a:ext cx="10533320" cy="2951775"/>
          </a:xfrm>
        </p:spPr>
        <p:txBody>
          <a:bodyPr>
            <a:normAutofit lnSpcReduction="10000"/>
          </a:bodyPr>
          <a:lstStyle/>
          <a:p>
            <a:pPr marL="457200" indent="-457200" algn="l">
              <a:buFont typeface="Arial" panose="020B0604020202020204" pitchFamily="34" charset="0"/>
              <a:buChar char="•"/>
            </a:pPr>
            <a:r>
              <a:rPr lang="en-GB" dirty="0"/>
              <a:t>FIN held a working group to discuss Ofsted’s proposals and their intended outcomes and discussed the potential advantages and disadvantages of the proposed changes</a:t>
            </a:r>
          </a:p>
          <a:p>
            <a:pPr marL="457200" indent="-457200" algn="l">
              <a:buFont typeface="Arial" panose="020B0604020202020204" pitchFamily="34" charset="0"/>
              <a:buChar char="•"/>
            </a:pPr>
            <a:endParaRPr lang="en-GB" sz="900" dirty="0"/>
          </a:p>
          <a:p>
            <a:pPr marL="457200" indent="-457200" algn="l">
              <a:buFont typeface="Arial" panose="020B0604020202020204" pitchFamily="34" charset="0"/>
              <a:buChar char="•"/>
            </a:pPr>
            <a:r>
              <a:rPr lang="en-GB" dirty="0"/>
              <a:t>UVAC shared initial feedback including reference </a:t>
            </a:r>
            <a:r>
              <a:rPr lang="en-GB"/>
              <a:t>to research</a:t>
            </a:r>
          </a:p>
          <a:p>
            <a:pPr marL="457200" indent="-457200" algn="l">
              <a:buFont typeface="Arial" panose="020B0604020202020204" pitchFamily="34" charset="0"/>
              <a:buChar char="•"/>
            </a:pPr>
            <a:endParaRPr lang="en-GB" sz="900" dirty="0"/>
          </a:p>
          <a:p>
            <a:pPr marL="457200" indent="-457200" algn="l">
              <a:buFont typeface="Arial" panose="020B0604020202020204" pitchFamily="34" charset="0"/>
              <a:buChar char="•"/>
            </a:pPr>
            <a:r>
              <a:rPr lang="en-GB" dirty="0"/>
              <a:t>FIN created a short survey following up on some of the points raised. </a:t>
            </a:r>
          </a:p>
          <a:p>
            <a:pPr algn="l"/>
            <a:endParaRPr lang="en-GB" dirty="0"/>
          </a:p>
          <a:p>
            <a:pPr algn="l"/>
            <a:endParaRPr lang="en-GB" dirty="0"/>
          </a:p>
          <a:p>
            <a:pPr marL="457200" indent="-457200" algn="l">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EFB8BADE-4567-5317-2CE9-284E0B9AAC2A}"/>
              </a:ext>
            </a:extLst>
          </p:cNvPr>
          <p:cNvSpPr>
            <a:spLocks noGrp="1"/>
          </p:cNvSpPr>
          <p:nvPr>
            <p:ph type="sldNum" sz="quarter" idx="12"/>
          </p:nvPr>
        </p:nvSpPr>
        <p:spPr/>
        <p:txBody>
          <a:bodyPr/>
          <a:lstStyle/>
          <a:p>
            <a:fld id="{6D22F896-40B5-4ADD-8801-0D06FADFA095}" type="slidenum">
              <a:rPr lang="en-US" smtClean="0"/>
              <a:pPr/>
              <a:t>7</a:t>
            </a:fld>
            <a:endParaRPr lang="en-US"/>
          </a:p>
        </p:txBody>
      </p:sp>
      <p:sp>
        <p:nvSpPr>
          <p:cNvPr id="5" name="TextBox 4">
            <a:extLst>
              <a:ext uri="{FF2B5EF4-FFF2-40B4-BE49-F238E27FC236}">
                <a16:creationId xmlns:a16="http://schemas.microsoft.com/office/drawing/2014/main" id="{777650FF-886B-0A27-97B2-8A2A57BF6889}"/>
              </a:ext>
            </a:extLst>
          </p:cNvPr>
          <p:cNvSpPr txBox="1"/>
          <p:nvPr/>
        </p:nvSpPr>
        <p:spPr>
          <a:xfrm>
            <a:off x="864498" y="4393975"/>
            <a:ext cx="10601916" cy="830997"/>
          </a:xfrm>
          <a:prstGeom prst="rect">
            <a:avLst/>
          </a:prstGeom>
          <a:solidFill>
            <a:schemeClr val="accent1">
              <a:lumMod val="75000"/>
            </a:schemeClr>
          </a:solidFill>
        </p:spPr>
        <p:txBody>
          <a:bodyPr wrap="square" rtlCol="0">
            <a:spAutoFit/>
          </a:bodyPr>
          <a:lstStyle/>
          <a:p>
            <a:r>
              <a:rPr lang="en-GB" sz="2400" b="1">
                <a:solidFill>
                  <a:schemeClr val="bg1"/>
                </a:solidFill>
              </a:rPr>
              <a:t>On Thursday, 17</a:t>
            </a:r>
            <a:r>
              <a:rPr lang="en-GB" sz="2400" b="1" baseline="30000">
                <a:solidFill>
                  <a:schemeClr val="bg1"/>
                </a:solidFill>
              </a:rPr>
              <a:t>th</a:t>
            </a:r>
            <a:r>
              <a:rPr lang="en-GB" sz="2400" b="1">
                <a:solidFill>
                  <a:schemeClr val="bg1"/>
                </a:solidFill>
              </a:rPr>
              <a:t> April, FIN members will meet with Richard Beynon, Senior HMI, to raise concerns and ask questions for clarification.  </a:t>
            </a:r>
          </a:p>
        </p:txBody>
      </p:sp>
      <p:sp>
        <p:nvSpPr>
          <p:cNvPr id="6" name="TextBox 5">
            <a:extLst>
              <a:ext uri="{FF2B5EF4-FFF2-40B4-BE49-F238E27FC236}">
                <a16:creationId xmlns:a16="http://schemas.microsoft.com/office/drawing/2014/main" id="{49DE9122-F647-3612-70E4-82B5969595F7}"/>
              </a:ext>
            </a:extLst>
          </p:cNvPr>
          <p:cNvSpPr txBox="1"/>
          <p:nvPr/>
        </p:nvSpPr>
        <p:spPr>
          <a:xfrm>
            <a:off x="2762081" y="5592710"/>
            <a:ext cx="6667837" cy="523220"/>
          </a:xfrm>
          <a:prstGeom prst="rect">
            <a:avLst/>
          </a:prstGeom>
          <a:noFill/>
        </p:spPr>
        <p:txBody>
          <a:bodyPr wrap="square" rtlCol="0">
            <a:spAutoFit/>
          </a:bodyPr>
          <a:lstStyle/>
          <a:p>
            <a:pPr algn="ctr"/>
            <a:r>
              <a:rPr lang="en-GB" sz="2800"/>
              <a:t>A final report will be submitted to Ofsted. </a:t>
            </a:r>
          </a:p>
        </p:txBody>
      </p:sp>
    </p:spTree>
    <p:extLst>
      <p:ext uri="{BB962C8B-B14F-4D97-AF65-F5344CB8AC3E}">
        <p14:creationId xmlns:p14="http://schemas.microsoft.com/office/powerpoint/2010/main" val="2288156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BF149-409A-0C14-C2AA-8FFAA8093D8D}"/>
              </a:ext>
            </a:extLst>
          </p:cNvPr>
          <p:cNvSpPr>
            <a:spLocks noGrp="1"/>
          </p:cNvSpPr>
          <p:nvPr>
            <p:ph type="title"/>
          </p:nvPr>
        </p:nvSpPr>
        <p:spPr/>
        <p:txBody>
          <a:bodyPr/>
          <a:lstStyle/>
          <a:p>
            <a:r>
              <a:rPr lang="en-GB"/>
              <a:t>Survey outcomes</a:t>
            </a:r>
          </a:p>
        </p:txBody>
      </p:sp>
      <p:sp>
        <p:nvSpPr>
          <p:cNvPr id="4" name="Slide Number Placeholder 3">
            <a:extLst>
              <a:ext uri="{FF2B5EF4-FFF2-40B4-BE49-F238E27FC236}">
                <a16:creationId xmlns:a16="http://schemas.microsoft.com/office/drawing/2014/main" id="{83B83D16-5ECD-7E25-6231-1788F4B7F03D}"/>
              </a:ext>
            </a:extLst>
          </p:cNvPr>
          <p:cNvSpPr>
            <a:spLocks noGrp="1"/>
          </p:cNvSpPr>
          <p:nvPr>
            <p:ph type="sldNum" sz="quarter" idx="12"/>
          </p:nvPr>
        </p:nvSpPr>
        <p:spPr/>
        <p:txBody>
          <a:bodyPr/>
          <a:lstStyle/>
          <a:p>
            <a:fld id="{6D22F896-40B5-4ADD-8801-0D06FADFA095}" type="slidenum">
              <a:rPr lang="en-US" smtClean="0"/>
              <a:t>8</a:t>
            </a:fld>
            <a:endParaRPr lang="en-US"/>
          </a:p>
        </p:txBody>
      </p:sp>
      <p:pic>
        <p:nvPicPr>
          <p:cNvPr id="10" name="Content Placeholder 9">
            <a:extLst>
              <a:ext uri="{FF2B5EF4-FFF2-40B4-BE49-F238E27FC236}">
                <a16:creationId xmlns:a16="http://schemas.microsoft.com/office/drawing/2014/main" id="{C22C49DB-BF54-A75B-7355-7692CB62254F}"/>
              </a:ext>
            </a:extLst>
          </p:cNvPr>
          <p:cNvPicPr>
            <a:picLocks noGrp="1" noChangeAspect="1"/>
          </p:cNvPicPr>
          <p:nvPr>
            <p:ph idx="1"/>
          </p:nvPr>
        </p:nvPicPr>
        <p:blipFill>
          <a:blip r:embed="rId2"/>
          <a:stretch>
            <a:fillRect/>
          </a:stretch>
        </p:blipFill>
        <p:spPr>
          <a:xfrm>
            <a:off x="3115784" y="1456566"/>
            <a:ext cx="5947295" cy="5035377"/>
          </a:xfrm>
        </p:spPr>
      </p:pic>
      <p:sp>
        <p:nvSpPr>
          <p:cNvPr id="11" name="Rectangle 10">
            <a:extLst>
              <a:ext uri="{FF2B5EF4-FFF2-40B4-BE49-F238E27FC236}">
                <a16:creationId xmlns:a16="http://schemas.microsoft.com/office/drawing/2014/main" id="{7010428F-67A2-14A2-0C68-6A1AA4F8B3CD}"/>
              </a:ext>
            </a:extLst>
          </p:cNvPr>
          <p:cNvSpPr/>
          <p:nvPr/>
        </p:nvSpPr>
        <p:spPr>
          <a:xfrm>
            <a:off x="7889735" y="1456566"/>
            <a:ext cx="1173344" cy="19724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1066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EF65-F463-5BD6-0A58-9CB2699E1860}"/>
              </a:ext>
            </a:extLst>
          </p:cNvPr>
          <p:cNvSpPr>
            <a:spLocks noGrp="1"/>
          </p:cNvSpPr>
          <p:nvPr>
            <p:ph type="title"/>
          </p:nvPr>
        </p:nvSpPr>
        <p:spPr/>
        <p:txBody>
          <a:bodyPr>
            <a:normAutofit fontScale="90000"/>
          </a:bodyPr>
          <a:lstStyle/>
          <a:p>
            <a:r>
              <a:rPr lang="en-GB"/>
              <a:t>Key Points on Inspection Practice</a:t>
            </a:r>
            <a:br>
              <a:rPr lang="en-GB"/>
            </a:br>
            <a:endParaRPr lang="en-GB"/>
          </a:p>
        </p:txBody>
      </p:sp>
      <p:sp>
        <p:nvSpPr>
          <p:cNvPr id="3" name="Content Placeholder 2">
            <a:extLst>
              <a:ext uri="{FF2B5EF4-FFF2-40B4-BE49-F238E27FC236}">
                <a16:creationId xmlns:a16="http://schemas.microsoft.com/office/drawing/2014/main" id="{63223F61-B8F1-A20F-1C05-42B7E2FF3605}"/>
              </a:ext>
            </a:extLst>
          </p:cNvPr>
          <p:cNvSpPr>
            <a:spLocks noGrp="1"/>
          </p:cNvSpPr>
          <p:nvPr>
            <p:ph idx="1"/>
          </p:nvPr>
        </p:nvSpPr>
        <p:spPr/>
        <p:txBody>
          <a:bodyPr/>
          <a:lstStyle/>
          <a:p>
            <a:r>
              <a:rPr lang="en-GB" dirty="0"/>
              <a:t>Supportive of “done with” approach</a:t>
            </a:r>
          </a:p>
          <a:p>
            <a:r>
              <a:rPr lang="en-GB" dirty="0"/>
              <a:t>Advocates for inspectors with specific experience: </a:t>
            </a:r>
          </a:p>
          <a:p>
            <a:pPr lvl="1"/>
            <a:r>
              <a:rPr lang="en-GB" sz="2400" dirty="0"/>
              <a:t>Sector/industry, HE,  apprenticeship experience.</a:t>
            </a:r>
          </a:p>
          <a:p>
            <a:pPr lvl="1"/>
            <a:endParaRPr lang="en-GB" dirty="0"/>
          </a:p>
          <a:p>
            <a:pPr marL="457200" lvl="1" indent="0">
              <a:buNone/>
            </a:pPr>
            <a:r>
              <a:rPr lang="en-GB" dirty="0">
                <a:solidFill>
                  <a:srgbClr val="FF0000"/>
                </a:solidFill>
              </a:rPr>
              <a:t>Variance and inconsistency at inspection come from inspectors who do not understand employer-providers, HE or Apprenticeships v full-time study programmes.</a:t>
            </a:r>
          </a:p>
          <a:p>
            <a:pPr marL="457200" lvl="1" indent="0">
              <a:buNone/>
            </a:pPr>
            <a:r>
              <a:rPr lang="en-GB" dirty="0">
                <a:solidFill>
                  <a:srgbClr val="FF0000"/>
                </a:solidFill>
              </a:rPr>
              <a:t>Lack of recognition for technical expertise and knowledge comes from a lack of detailed understanding of the industry </a:t>
            </a:r>
          </a:p>
          <a:p>
            <a:r>
              <a:rPr lang="en-GB" dirty="0"/>
              <a:t>Emphasises understanding older learners (18–40+), professional environments, and diverse needs.</a:t>
            </a:r>
          </a:p>
          <a:p>
            <a:r>
              <a:rPr lang="en-GB" dirty="0"/>
              <a:t>Respect for the adult learner context.</a:t>
            </a:r>
          </a:p>
        </p:txBody>
      </p:sp>
      <p:sp>
        <p:nvSpPr>
          <p:cNvPr id="4" name="Slide Number Placeholder 3">
            <a:extLst>
              <a:ext uri="{FF2B5EF4-FFF2-40B4-BE49-F238E27FC236}">
                <a16:creationId xmlns:a16="http://schemas.microsoft.com/office/drawing/2014/main" id="{7A656EDD-FE8A-C6FD-D577-7F9BAB025E0C}"/>
              </a:ext>
            </a:extLst>
          </p:cNvPr>
          <p:cNvSpPr>
            <a:spLocks noGrp="1"/>
          </p:cNvSpPr>
          <p:nvPr>
            <p:ph type="sldNum" sz="quarter" idx="12"/>
          </p:nvPr>
        </p:nvSpPr>
        <p:spPr/>
        <p:txBody>
          <a:bodyPr/>
          <a:lstStyle/>
          <a:p>
            <a:fld id="{6D22F896-40B5-4ADD-8801-0D06FADFA095}" type="slidenum">
              <a:rPr lang="en-US" smtClean="0"/>
              <a:t>9</a:t>
            </a:fld>
            <a:endParaRPr lang="en-US"/>
          </a:p>
        </p:txBody>
      </p:sp>
    </p:spTree>
    <p:extLst>
      <p:ext uri="{BB962C8B-B14F-4D97-AF65-F5344CB8AC3E}">
        <p14:creationId xmlns:p14="http://schemas.microsoft.com/office/powerpoint/2010/main" val="408117534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2830B2A7BF024C9A5E96FDA22A7DE5" ma:contentTypeVersion="18" ma:contentTypeDescription="Create a new document." ma:contentTypeScope="" ma:versionID="ce646851091db3c2e1c3b2a59b44a07c">
  <xsd:schema xmlns:xsd="http://www.w3.org/2001/XMLSchema" xmlns:xs="http://www.w3.org/2001/XMLSchema" xmlns:p="http://schemas.microsoft.com/office/2006/metadata/properties" xmlns:ns2="9a44c5f4-bbd9-4d58-935a-22e5a868dd7d" xmlns:ns3="bda63013-e7aa-4b85-a6f5-cb2d86ab8969" targetNamespace="http://schemas.microsoft.com/office/2006/metadata/properties" ma:root="true" ma:fieldsID="2d4c73064823f849a807d00c6da42bfe" ns2:_="" ns3:_="">
    <xsd:import namespace="9a44c5f4-bbd9-4d58-935a-22e5a868dd7d"/>
    <xsd:import namespace="bda63013-e7aa-4b85-a6f5-cb2d86ab896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44c5f4-bbd9-4d58-935a-22e5a868dd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ed24b92-efbf-461f-bc83-1e2d9378b54f"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a63013-e7aa-4b85-a6f5-cb2d86ab896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3eb7077-3b04-44ff-a074-bee2d01028c8}" ma:internalName="TaxCatchAll" ma:showField="CatchAllData" ma:web="bda63013-e7aa-4b85-a6f5-cb2d86ab89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da63013-e7aa-4b85-a6f5-cb2d86ab8969" xsi:nil="true"/>
    <lcf76f155ced4ddcb4097134ff3c332f xmlns="9a44c5f4-bbd9-4d58-935a-22e5a868dd7d">
      <Terms xmlns="http://schemas.microsoft.com/office/infopath/2007/PartnerControls"/>
    </lcf76f155ced4ddcb4097134ff3c332f>
    <SharedWithUsers xmlns="bda63013-e7aa-4b85-a6f5-cb2d86ab8969">
      <UserInfo>
        <DisplayName>Kerry Boffey</DisplayName>
        <AccountId>6</AccountId>
        <AccountType/>
      </UserInfo>
      <UserInfo>
        <DisplayName>Caroline Clarke</DisplayName>
        <AccountId>358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02B0BE-64D1-4D25-BB33-7317F29F6229}">
  <ds:schemaRefs>
    <ds:schemaRef ds:uri="9a44c5f4-bbd9-4d58-935a-22e5a868dd7d"/>
    <ds:schemaRef ds:uri="bda63013-e7aa-4b85-a6f5-cb2d86ab89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8DAC78D-E692-43E6-AA7B-E942F58AD7D1}">
  <ds:schemaRefs>
    <ds:schemaRef ds:uri="9a44c5f4-bbd9-4d58-935a-22e5a868dd7d"/>
    <ds:schemaRef ds:uri="bda63013-e7aa-4b85-a6f5-cb2d86ab89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15D6F0A-65D3-4B9E-AA14-248E8DB49D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1469</TotalTime>
  <Words>1690</Words>
  <Application>Microsoft Macintosh PowerPoint</Application>
  <PresentationFormat>Widescreen</PresentationFormat>
  <Paragraphs>155</Paragraphs>
  <Slides>26</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26</vt:i4>
      </vt:variant>
    </vt:vector>
  </HeadingPairs>
  <TitlesOfParts>
    <vt:vector size="37" baseType="lpstr">
      <vt:lpstr>Aptos</vt:lpstr>
      <vt:lpstr>Arial</vt:lpstr>
      <vt:lpstr>Baskerville SemiBold</vt:lpstr>
      <vt:lpstr>Calibri</vt:lpstr>
      <vt:lpstr>Calibri Light</vt:lpstr>
      <vt:lpstr>Times New Roman</vt:lpstr>
      <vt:lpstr>ui-sans-serif</vt:lpstr>
      <vt:lpstr>1_Office Theme</vt:lpstr>
      <vt:lpstr>1_Office Theme</vt:lpstr>
      <vt:lpstr>3_Office Theme</vt:lpstr>
      <vt:lpstr>Office Theme</vt:lpstr>
      <vt:lpstr>FIN policy and research</vt:lpstr>
      <vt:lpstr>PowerPoint Presentation</vt:lpstr>
      <vt:lpstr>About UVAC</vt:lpstr>
      <vt:lpstr>The consultation</vt:lpstr>
      <vt:lpstr>Report card</vt:lpstr>
      <vt:lpstr>Consultation Link</vt:lpstr>
      <vt:lpstr>Research to date:</vt:lpstr>
      <vt:lpstr>Survey outcomes</vt:lpstr>
      <vt:lpstr>Key Points on Inspection Practice </vt:lpstr>
      <vt:lpstr>Report Cards &amp; Evaluation Areas </vt:lpstr>
      <vt:lpstr>Grading System</vt:lpstr>
      <vt:lpstr>Grade descriptors</vt:lpstr>
      <vt:lpstr>Secure,  strong, attention needed and causing concern </vt:lpstr>
      <vt:lpstr>Curriculum </vt:lpstr>
      <vt:lpstr>Safeguarding and inclusion </vt:lpstr>
      <vt:lpstr>Specific requirements </vt:lpstr>
      <vt:lpstr>Survey on governance and oversight</vt:lpstr>
      <vt:lpstr>Data collection, analysis and use</vt:lpstr>
      <vt:lpstr>Other survey outcomes</vt:lpstr>
      <vt:lpstr>Feedback:</vt:lpstr>
      <vt:lpstr>Feedback:</vt:lpstr>
      <vt:lpstr>Feedback:</vt:lpstr>
      <vt:lpstr>Additional Services &amp; Support </vt:lpstr>
      <vt:lpstr>FIN Member Events – check details on the Fin website:</vt:lpstr>
      <vt:lpstr>Professional CPD – check details on the Fin website:</vt:lpstr>
      <vt:lpstr>Thank you for attending info@fin-online.org.uk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Self-assessment and the new inspection framework</dc:title>
  <dc:subject/>
  <dc:creator>User</dc:creator>
  <dc:description/>
  <cp:lastModifiedBy>Crawford-Lee, Mandy</cp:lastModifiedBy>
  <cp:revision>6</cp:revision>
  <cp:lastPrinted>2023-11-02T09:47:26Z</cp:lastPrinted>
  <dcterms:modified xsi:type="dcterms:W3CDTF">2025-04-16T14:02:17Z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false</vt:bool>
  </property>
  <property fmtid="{D5CDD505-2E9C-101B-9397-08002B2CF9AE}" pid="4" name="LinksUpToDate">
    <vt:bool>false</vt:bool>
  </property>
  <property fmtid="{D5CDD505-2E9C-101B-9397-08002B2CF9AE}" pid="5" name="MMClips">
    <vt:i4>0</vt:i4>
  </property>
  <property fmtid="{D5CDD505-2E9C-101B-9397-08002B2CF9AE}" pid="6" name="Notes">
    <vt:i4>9</vt:i4>
  </property>
  <property fmtid="{D5CDD505-2E9C-101B-9397-08002B2CF9AE}" pid="7" name="PresentationFormat">
    <vt:lpwstr>Widescreen</vt:lpwstr>
  </property>
  <property fmtid="{D5CDD505-2E9C-101B-9397-08002B2CF9AE}" pid="8" name="ScaleCrop">
    <vt:bool>false</vt:bool>
  </property>
  <property fmtid="{D5CDD505-2E9C-101B-9397-08002B2CF9AE}" pid="9" name="ShareDoc">
    <vt:bool>false</vt:bool>
  </property>
  <property fmtid="{D5CDD505-2E9C-101B-9397-08002B2CF9AE}" pid="10" name="Slides">
    <vt:i4>31</vt:i4>
  </property>
  <property fmtid="{D5CDD505-2E9C-101B-9397-08002B2CF9AE}" pid="11" name="ContentTypeId">
    <vt:lpwstr>0x010100712830B2A7BF024C9A5E96FDA22A7DE5</vt:lpwstr>
  </property>
  <property fmtid="{D5CDD505-2E9C-101B-9397-08002B2CF9AE}" pid="12" name="MediaServiceImageTags">
    <vt:lpwstr/>
  </property>
</Properties>
</file>