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29"/>
  </p:notesMasterIdLst>
  <p:handoutMasterIdLst>
    <p:handoutMasterId r:id="rId30"/>
  </p:handoutMasterIdLst>
  <p:sldIdLst>
    <p:sldId id="258" r:id="rId2"/>
    <p:sldId id="360" r:id="rId3"/>
    <p:sldId id="417" r:id="rId4"/>
    <p:sldId id="409" r:id="rId5"/>
    <p:sldId id="404" r:id="rId6"/>
    <p:sldId id="403" r:id="rId7"/>
    <p:sldId id="412" r:id="rId8"/>
    <p:sldId id="416" r:id="rId9"/>
    <p:sldId id="413" r:id="rId10"/>
    <p:sldId id="405" r:id="rId11"/>
    <p:sldId id="414" r:id="rId12"/>
    <p:sldId id="408" r:id="rId13"/>
    <p:sldId id="406" r:id="rId14"/>
    <p:sldId id="401" r:id="rId15"/>
    <p:sldId id="407" r:id="rId16"/>
    <p:sldId id="410" r:id="rId17"/>
    <p:sldId id="415" r:id="rId18"/>
    <p:sldId id="385" r:id="rId19"/>
    <p:sldId id="393" r:id="rId20"/>
    <p:sldId id="392" r:id="rId21"/>
    <p:sldId id="391" r:id="rId22"/>
    <p:sldId id="337" r:id="rId23"/>
    <p:sldId id="340" r:id="rId24"/>
    <p:sldId id="341" r:id="rId25"/>
    <p:sldId id="398" r:id="rId26"/>
    <p:sldId id="359" r:id="rId27"/>
    <p:sldId id="379" r:id="rId2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line McKevitt" initials="CM" lastIdx="1" clrIdx="0"/>
  <p:cmAuthor id="1" name="Anderson" initials="A" lastIdx="1" clrIdx="1"/>
  <p:cmAuthor id="2" name="Caroline McKevitt" initials="CMcK"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1A21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05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EA14D8-E8C2-4321-B17D-606C219F4CD1}"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4F80DD95-6ABF-4711-8636-1F6A3B9F7046}">
      <dgm:prSet phldrT="[Text]"/>
      <dgm:spPr/>
      <dgm:t>
        <a:bodyPr/>
        <a:lstStyle/>
        <a:p>
          <a:pPr>
            <a:buFont typeface="Arial" panose="020B0604020202020204" pitchFamily="34" charset="0"/>
            <a:buChar char="•"/>
          </a:pPr>
          <a:r>
            <a:rPr lang="en-US" dirty="0"/>
            <a:t>Difference</a:t>
          </a:r>
          <a:r>
            <a:rPr lang="en-US" baseline="0" dirty="0"/>
            <a:t> </a:t>
          </a:r>
          <a:endParaRPr lang="en-US" dirty="0"/>
        </a:p>
      </dgm:t>
    </dgm:pt>
    <dgm:pt modelId="{7DC4F540-0F80-4A5C-AEEE-81E623BE8A22}" type="parTrans" cxnId="{D3CF8D40-F3BB-4566-A577-C24CA62A24C1}">
      <dgm:prSet/>
      <dgm:spPr/>
      <dgm:t>
        <a:bodyPr/>
        <a:lstStyle/>
        <a:p>
          <a:endParaRPr lang="en-US"/>
        </a:p>
      </dgm:t>
    </dgm:pt>
    <dgm:pt modelId="{C4C6831C-7CDC-4B60-AE9E-A1B4E83DE2CE}" type="sibTrans" cxnId="{D3CF8D40-F3BB-4566-A577-C24CA62A24C1}">
      <dgm:prSet/>
      <dgm:spPr/>
      <dgm:t>
        <a:bodyPr/>
        <a:lstStyle/>
        <a:p>
          <a:endParaRPr lang="en-US"/>
        </a:p>
      </dgm:t>
    </dgm:pt>
    <dgm:pt modelId="{EFC38810-FBCA-4FCA-A300-0403ABE0A3D0}">
      <dgm:prSet/>
      <dgm:spPr/>
      <dgm:t>
        <a:bodyPr/>
        <a:lstStyle/>
        <a:p>
          <a:r>
            <a:rPr lang="en-GB" dirty="0"/>
            <a:t>Timeline </a:t>
          </a:r>
        </a:p>
      </dgm:t>
    </dgm:pt>
    <dgm:pt modelId="{49BA88EF-E6AB-4A38-BD96-BE309AA001B5}" type="parTrans" cxnId="{3C00D903-49B4-45E9-9FB1-9945E6392BC9}">
      <dgm:prSet/>
      <dgm:spPr/>
      <dgm:t>
        <a:bodyPr/>
        <a:lstStyle/>
        <a:p>
          <a:endParaRPr lang="en-US"/>
        </a:p>
      </dgm:t>
    </dgm:pt>
    <dgm:pt modelId="{3B1156E4-7C44-4917-9782-95F78142832A}" type="sibTrans" cxnId="{3C00D903-49B4-45E9-9FB1-9945E6392BC9}">
      <dgm:prSet/>
      <dgm:spPr/>
      <dgm:t>
        <a:bodyPr/>
        <a:lstStyle/>
        <a:p>
          <a:endParaRPr lang="en-US"/>
        </a:p>
      </dgm:t>
    </dgm:pt>
    <dgm:pt modelId="{D0D157FF-A27E-4F6A-87C7-27BEE485771C}">
      <dgm:prSet/>
      <dgm:spPr/>
      <dgm:t>
        <a:bodyPr/>
        <a:lstStyle/>
        <a:p>
          <a:r>
            <a:rPr lang="en-GB" dirty="0"/>
            <a:t>Common Pitfalls</a:t>
          </a:r>
        </a:p>
      </dgm:t>
    </dgm:pt>
    <dgm:pt modelId="{A8A1FC5B-81B3-43D6-B380-69C98F54403C}" type="parTrans" cxnId="{5B61C198-84B4-415F-BF62-7A75E28F2B76}">
      <dgm:prSet/>
      <dgm:spPr/>
      <dgm:t>
        <a:bodyPr/>
        <a:lstStyle/>
        <a:p>
          <a:endParaRPr lang="en-US"/>
        </a:p>
      </dgm:t>
    </dgm:pt>
    <dgm:pt modelId="{B2E26808-2BF0-438A-9A1B-246920A6EAA2}" type="sibTrans" cxnId="{5B61C198-84B4-415F-BF62-7A75E28F2B76}">
      <dgm:prSet/>
      <dgm:spPr/>
      <dgm:t>
        <a:bodyPr/>
        <a:lstStyle/>
        <a:p>
          <a:endParaRPr lang="en-US"/>
        </a:p>
      </dgm:t>
    </dgm:pt>
    <dgm:pt modelId="{538B2A1A-0AD9-4F45-B6A4-C812312F68F3}">
      <dgm:prSet/>
      <dgm:spPr/>
      <dgm:t>
        <a:bodyPr/>
        <a:lstStyle/>
        <a:p>
          <a:r>
            <a:rPr lang="en-GB" dirty="0"/>
            <a:t>Narrative Questions </a:t>
          </a:r>
        </a:p>
      </dgm:t>
    </dgm:pt>
    <dgm:pt modelId="{6B794485-2832-47BF-96F5-63C4FCA56227}" type="parTrans" cxnId="{BA17FE9B-8899-4262-9523-582A4B49A534}">
      <dgm:prSet/>
      <dgm:spPr/>
      <dgm:t>
        <a:bodyPr/>
        <a:lstStyle/>
        <a:p>
          <a:endParaRPr lang="en-US"/>
        </a:p>
      </dgm:t>
    </dgm:pt>
    <dgm:pt modelId="{24E1AF4E-EF38-4809-96D1-B046A38ED471}" type="sibTrans" cxnId="{BA17FE9B-8899-4262-9523-582A4B49A534}">
      <dgm:prSet/>
      <dgm:spPr/>
      <dgm:t>
        <a:bodyPr/>
        <a:lstStyle/>
        <a:p>
          <a:endParaRPr lang="en-US"/>
        </a:p>
      </dgm:t>
    </dgm:pt>
    <dgm:pt modelId="{9A2E8376-7332-4AA3-8B5F-289B49BDA984}" type="pres">
      <dgm:prSet presAssocID="{76EA14D8-E8C2-4321-B17D-606C219F4CD1}" presName="linear" presStyleCnt="0">
        <dgm:presLayoutVars>
          <dgm:dir/>
          <dgm:animLvl val="lvl"/>
          <dgm:resizeHandles val="exact"/>
        </dgm:presLayoutVars>
      </dgm:prSet>
      <dgm:spPr/>
    </dgm:pt>
    <dgm:pt modelId="{D315D1DB-0841-4551-AFA7-A023AC6BB3FB}" type="pres">
      <dgm:prSet presAssocID="{4F80DD95-6ABF-4711-8636-1F6A3B9F7046}" presName="parentLin" presStyleCnt="0"/>
      <dgm:spPr/>
    </dgm:pt>
    <dgm:pt modelId="{26AE320B-6182-4FC2-B1FB-FB45A778539B}" type="pres">
      <dgm:prSet presAssocID="{4F80DD95-6ABF-4711-8636-1F6A3B9F7046}" presName="parentLeftMargin" presStyleLbl="node1" presStyleIdx="0" presStyleCnt="4"/>
      <dgm:spPr/>
    </dgm:pt>
    <dgm:pt modelId="{E3368AB9-F270-45A2-9E62-96A092D0413C}" type="pres">
      <dgm:prSet presAssocID="{4F80DD95-6ABF-4711-8636-1F6A3B9F7046}" presName="parentText" presStyleLbl="node1" presStyleIdx="0" presStyleCnt="4">
        <dgm:presLayoutVars>
          <dgm:chMax val="0"/>
          <dgm:bulletEnabled val="1"/>
        </dgm:presLayoutVars>
      </dgm:prSet>
      <dgm:spPr/>
    </dgm:pt>
    <dgm:pt modelId="{01CEB2FA-1FDB-4BED-B40A-96BF779E5E66}" type="pres">
      <dgm:prSet presAssocID="{4F80DD95-6ABF-4711-8636-1F6A3B9F7046}" presName="negativeSpace" presStyleCnt="0"/>
      <dgm:spPr/>
    </dgm:pt>
    <dgm:pt modelId="{045AE81E-56A0-4949-8A61-0DB98F989C08}" type="pres">
      <dgm:prSet presAssocID="{4F80DD95-6ABF-4711-8636-1F6A3B9F7046}" presName="childText" presStyleLbl="conFgAcc1" presStyleIdx="0" presStyleCnt="4">
        <dgm:presLayoutVars>
          <dgm:bulletEnabled val="1"/>
        </dgm:presLayoutVars>
      </dgm:prSet>
      <dgm:spPr/>
    </dgm:pt>
    <dgm:pt modelId="{B28853BB-E2E2-4F42-8241-7453482A4836}" type="pres">
      <dgm:prSet presAssocID="{C4C6831C-7CDC-4B60-AE9E-A1B4E83DE2CE}" presName="spaceBetweenRectangles" presStyleCnt="0"/>
      <dgm:spPr/>
    </dgm:pt>
    <dgm:pt modelId="{C1A13723-975C-4DE9-853C-B2DAFDDD8509}" type="pres">
      <dgm:prSet presAssocID="{EFC38810-FBCA-4FCA-A300-0403ABE0A3D0}" presName="parentLin" presStyleCnt="0"/>
      <dgm:spPr/>
    </dgm:pt>
    <dgm:pt modelId="{A317A8D3-4BE7-430D-829D-2F07A8C4F378}" type="pres">
      <dgm:prSet presAssocID="{EFC38810-FBCA-4FCA-A300-0403ABE0A3D0}" presName="parentLeftMargin" presStyleLbl="node1" presStyleIdx="0" presStyleCnt="4"/>
      <dgm:spPr/>
    </dgm:pt>
    <dgm:pt modelId="{6B2AB62B-2894-49BF-9F16-2ED60F21CF04}" type="pres">
      <dgm:prSet presAssocID="{EFC38810-FBCA-4FCA-A300-0403ABE0A3D0}" presName="parentText" presStyleLbl="node1" presStyleIdx="1" presStyleCnt="4">
        <dgm:presLayoutVars>
          <dgm:chMax val="0"/>
          <dgm:bulletEnabled val="1"/>
        </dgm:presLayoutVars>
      </dgm:prSet>
      <dgm:spPr/>
    </dgm:pt>
    <dgm:pt modelId="{2593AFF6-3874-4452-8AF0-EB54929B85F0}" type="pres">
      <dgm:prSet presAssocID="{EFC38810-FBCA-4FCA-A300-0403ABE0A3D0}" presName="negativeSpace" presStyleCnt="0"/>
      <dgm:spPr/>
    </dgm:pt>
    <dgm:pt modelId="{E9F11AED-4C78-4572-8594-0FEC7A4A1A9C}" type="pres">
      <dgm:prSet presAssocID="{EFC38810-FBCA-4FCA-A300-0403ABE0A3D0}" presName="childText" presStyleLbl="conFgAcc1" presStyleIdx="1" presStyleCnt="4">
        <dgm:presLayoutVars>
          <dgm:bulletEnabled val="1"/>
        </dgm:presLayoutVars>
      </dgm:prSet>
      <dgm:spPr/>
    </dgm:pt>
    <dgm:pt modelId="{317D46CA-F4EB-4BEC-BA2B-6AF6C8566FEA}" type="pres">
      <dgm:prSet presAssocID="{3B1156E4-7C44-4917-9782-95F78142832A}" presName="spaceBetweenRectangles" presStyleCnt="0"/>
      <dgm:spPr/>
    </dgm:pt>
    <dgm:pt modelId="{798F8806-1B71-444C-8B3E-748B76FBF303}" type="pres">
      <dgm:prSet presAssocID="{538B2A1A-0AD9-4F45-B6A4-C812312F68F3}" presName="parentLin" presStyleCnt="0"/>
      <dgm:spPr/>
    </dgm:pt>
    <dgm:pt modelId="{8654566B-223A-481E-A848-8BF9F22D1A6F}" type="pres">
      <dgm:prSet presAssocID="{538B2A1A-0AD9-4F45-B6A4-C812312F68F3}" presName="parentLeftMargin" presStyleLbl="node1" presStyleIdx="1" presStyleCnt="4"/>
      <dgm:spPr/>
    </dgm:pt>
    <dgm:pt modelId="{2799D7D1-F52F-4083-B434-F82A577EBEA7}" type="pres">
      <dgm:prSet presAssocID="{538B2A1A-0AD9-4F45-B6A4-C812312F68F3}" presName="parentText" presStyleLbl="node1" presStyleIdx="2" presStyleCnt="4">
        <dgm:presLayoutVars>
          <dgm:chMax val="0"/>
          <dgm:bulletEnabled val="1"/>
        </dgm:presLayoutVars>
      </dgm:prSet>
      <dgm:spPr/>
    </dgm:pt>
    <dgm:pt modelId="{0C25B966-3C30-46AC-A657-3BE2A7DB8D22}" type="pres">
      <dgm:prSet presAssocID="{538B2A1A-0AD9-4F45-B6A4-C812312F68F3}" presName="negativeSpace" presStyleCnt="0"/>
      <dgm:spPr/>
    </dgm:pt>
    <dgm:pt modelId="{D6DD82F5-940F-40D7-AF32-5CFFFE026B6C}" type="pres">
      <dgm:prSet presAssocID="{538B2A1A-0AD9-4F45-B6A4-C812312F68F3}" presName="childText" presStyleLbl="conFgAcc1" presStyleIdx="2" presStyleCnt="4">
        <dgm:presLayoutVars>
          <dgm:bulletEnabled val="1"/>
        </dgm:presLayoutVars>
      </dgm:prSet>
      <dgm:spPr/>
    </dgm:pt>
    <dgm:pt modelId="{404B9907-EE6C-4A55-B403-586E5FCC4143}" type="pres">
      <dgm:prSet presAssocID="{24E1AF4E-EF38-4809-96D1-B046A38ED471}" presName="spaceBetweenRectangles" presStyleCnt="0"/>
      <dgm:spPr/>
    </dgm:pt>
    <dgm:pt modelId="{A990AD3A-D29B-4C65-8992-D5366CAC9B93}" type="pres">
      <dgm:prSet presAssocID="{D0D157FF-A27E-4F6A-87C7-27BEE485771C}" presName="parentLin" presStyleCnt="0"/>
      <dgm:spPr/>
    </dgm:pt>
    <dgm:pt modelId="{3B29C68A-F38D-4FDB-AEE4-4EFEDF5A9BEC}" type="pres">
      <dgm:prSet presAssocID="{D0D157FF-A27E-4F6A-87C7-27BEE485771C}" presName="parentLeftMargin" presStyleLbl="node1" presStyleIdx="2" presStyleCnt="4"/>
      <dgm:spPr/>
    </dgm:pt>
    <dgm:pt modelId="{D310D433-F56B-4DBC-BAD9-B245F47AF222}" type="pres">
      <dgm:prSet presAssocID="{D0D157FF-A27E-4F6A-87C7-27BEE485771C}" presName="parentText" presStyleLbl="node1" presStyleIdx="3" presStyleCnt="4">
        <dgm:presLayoutVars>
          <dgm:chMax val="0"/>
          <dgm:bulletEnabled val="1"/>
        </dgm:presLayoutVars>
      </dgm:prSet>
      <dgm:spPr/>
    </dgm:pt>
    <dgm:pt modelId="{CFC19BC5-935E-4512-B309-E8F34FC64A46}" type="pres">
      <dgm:prSet presAssocID="{D0D157FF-A27E-4F6A-87C7-27BEE485771C}" presName="negativeSpace" presStyleCnt="0"/>
      <dgm:spPr/>
    </dgm:pt>
    <dgm:pt modelId="{A08CEC7D-39B1-41BD-967B-D43EBBBCA9A0}" type="pres">
      <dgm:prSet presAssocID="{D0D157FF-A27E-4F6A-87C7-27BEE485771C}" presName="childText" presStyleLbl="conFgAcc1" presStyleIdx="3" presStyleCnt="4">
        <dgm:presLayoutVars>
          <dgm:bulletEnabled val="1"/>
        </dgm:presLayoutVars>
      </dgm:prSet>
      <dgm:spPr/>
    </dgm:pt>
  </dgm:ptLst>
  <dgm:cxnLst>
    <dgm:cxn modelId="{3C00D903-49B4-45E9-9FB1-9945E6392BC9}" srcId="{76EA14D8-E8C2-4321-B17D-606C219F4CD1}" destId="{EFC38810-FBCA-4FCA-A300-0403ABE0A3D0}" srcOrd="1" destOrd="0" parTransId="{49BA88EF-E6AB-4A38-BD96-BE309AA001B5}" sibTransId="{3B1156E4-7C44-4917-9782-95F78142832A}"/>
    <dgm:cxn modelId="{424AC60C-F8F6-4B1A-8772-F1E43F85FD28}" type="presOf" srcId="{4F80DD95-6ABF-4711-8636-1F6A3B9F7046}" destId="{E3368AB9-F270-45A2-9E62-96A092D0413C}" srcOrd="1" destOrd="0" presId="urn:microsoft.com/office/officeart/2005/8/layout/list1"/>
    <dgm:cxn modelId="{36DDB213-8D2B-4749-8BBD-6EDD8E07BAF0}" type="presOf" srcId="{EFC38810-FBCA-4FCA-A300-0403ABE0A3D0}" destId="{6B2AB62B-2894-49BF-9F16-2ED60F21CF04}" srcOrd="1" destOrd="0" presId="urn:microsoft.com/office/officeart/2005/8/layout/list1"/>
    <dgm:cxn modelId="{D3CF8D40-F3BB-4566-A577-C24CA62A24C1}" srcId="{76EA14D8-E8C2-4321-B17D-606C219F4CD1}" destId="{4F80DD95-6ABF-4711-8636-1F6A3B9F7046}" srcOrd="0" destOrd="0" parTransId="{7DC4F540-0F80-4A5C-AEEE-81E623BE8A22}" sibTransId="{C4C6831C-7CDC-4B60-AE9E-A1B4E83DE2CE}"/>
    <dgm:cxn modelId="{EF2EC64E-652B-48E1-92AE-F37A91B8092E}" type="presOf" srcId="{76EA14D8-E8C2-4321-B17D-606C219F4CD1}" destId="{9A2E8376-7332-4AA3-8B5F-289B49BDA984}" srcOrd="0" destOrd="0" presId="urn:microsoft.com/office/officeart/2005/8/layout/list1"/>
    <dgm:cxn modelId="{94995770-BB0D-4EC7-AB79-FDCDBBCCE4D0}" type="presOf" srcId="{D0D157FF-A27E-4F6A-87C7-27BEE485771C}" destId="{D310D433-F56B-4DBC-BAD9-B245F47AF222}" srcOrd="1" destOrd="0" presId="urn:microsoft.com/office/officeart/2005/8/layout/list1"/>
    <dgm:cxn modelId="{5B61C198-84B4-415F-BF62-7A75E28F2B76}" srcId="{76EA14D8-E8C2-4321-B17D-606C219F4CD1}" destId="{D0D157FF-A27E-4F6A-87C7-27BEE485771C}" srcOrd="3" destOrd="0" parTransId="{A8A1FC5B-81B3-43D6-B380-69C98F54403C}" sibTransId="{B2E26808-2BF0-438A-9A1B-246920A6EAA2}"/>
    <dgm:cxn modelId="{BA17FE9B-8899-4262-9523-582A4B49A534}" srcId="{76EA14D8-E8C2-4321-B17D-606C219F4CD1}" destId="{538B2A1A-0AD9-4F45-B6A4-C812312F68F3}" srcOrd="2" destOrd="0" parTransId="{6B794485-2832-47BF-96F5-63C4FCA56227}" sibTransId="{24E1AF4E-EF38-4809-96D1-B046A38ED471}"/>
    <dgm:cxn modelId="{733B37AA-5675-42A9-86B3-CD19B8992973}" type="presOf" srcId="{538B2A1A-0AD9-4F45-B6A4-C812312F68F3}" destId="{8654566B-223A-481E-A848-8BF9F22D1A6F}" srcOrd="0" destOrd="0" presId="urn:microsoft.com/office/officeart/2005/8/layout/list1"/>
    <dgm:cxn modelId="{D3F64BB4-85B9-40B9-92E2-95E233DB52E7}" type="presOf" srcId="{D0D157FF-A27E-4F6A-87C7-27BEE485771C}" destId="{3B29C68A-F38D-4FDB-AEE4-4EFEDF5A9BEC}" srcOrd="0" destOrd="0" presId="urn:microsoft.com/office/officeart/2005/8/layout/list1"/>
    <dgm:cxn modelId="{2EF1DABD-7900-4AB5-973B-3ED78CC23B55}" type="presOf" srcId="{4F80DD95-6ABF-4711-8636-1F6A3B9F7046}" destId="{26AE320B-6182-4FC2-B1FB-FB45A778539B}" srcOrd="0" destOrd="0" presId="urn:microsoft.com/office/officeart/2005/8/layout/list1"/>
    <dgm:cxn modelId="{404B9DD1-B9D6-492D-91DA-4B3BE1633E7D}" type="presOf" srcId="{EFC38810-FBCA-4FCA-A300-0403ABE0A3D0}" destId="{A317A8D3-4BE7-430D-829D-2F07A8C4F378}" srcOrd="0" destOrd="0" presId="urn:microsoft.com/office/officeart/2005/8/layout/list1"/>
    <dgm:cxn modelId="{766309ED-B110-45C1-9A80-0228736568D2}" type="presOf" srcId="{538B2A1A-0AD9-4F45-B6A4-C812312F68F3}" destId="{2799D7D1-F52F-4083-B434-F82A577EBEA7}" srcOrd="1" destOrd="0" presId="urn:microsoft.com/office/officeart/2005/8/layout/list1"/>
    <dgm:cxn modelId="{39ACC4A9-0DC2-4823-80AC-E0B164A4C965}" type="presParOf" srcId="{9A2E8376-7332-4AA3-8B5F-289B49BDA984}" destId="{D315D1DB-0841-4551-AFA7-A023AC6BB3FB}" srcOrd="0" destOrd="0" presId="urn:microsoft.com/office/officeart/2005/8/layout/list1"/>
    <dgm:cxn modelId="{1F8B3E3A-08DA-4673-9374-A85284A042D7}" type="presParOf" srcId="{D315D1DB-0841-4551-AFA7-A023AC6BB3FB}" destId="{26AE320B-6182-4FC2-B1FB-FB45A778539B}" srcOrd="0" destOrd="0" presId="urn:microsoft.com/office/officeart/2005/8/layout/list1"/>
    <dgm:cxn modelId="{F3D971BE-7B1F-4B83-AB51-B898BE490897}" type="presParOf" srcId="{D315D1DB-0841-4551-AFA7-A023AC6BB3FB}" destId="{E3368AB9-F270-45A2-9E62-96A092D0413C}" srcOrd="1" destOrd="0" presId="urn:microsoft.com/office/officeart/2005/8/layout/list1"/>
    <dgm:cxn modelId="{97873591-276B-4457-AE4F-9B031BC4F8A4}" type="presParOf" srcId="{9A2E8376-7332-4AA3-8B5F-289B49BDA984}" destId="{01CEB2FA-1FDB-4BED-B40A-96BF779E5E66}" srcOrd="1" destOrd="0" presId="urn:microsoft.com/office/officeart/2005/8/layout/list1"/>
    <dgm:cxn modelId="{3131E652-BA6D-4029-BB0F-ED00ED0157A5}" type="presParOf" srcId="{9A2E8376-7332-4AA3-8B5F-289B49BDA984}" destId="{045AE81E-56A0-4949-8A61-0DB98F989C08}" srcOrd="2" destOrd="0" presId="urn:microsoft.com/office/officeart/2005/8/layout/list1"/>
    <dgm:cxn modelId="{F899BDFD-3826-46F3-869A-A11CA576E5C9}" type="presParOf" srcId="{9A2E8376-7332-4AA3-8B5F-289B49BDA984}" destId="{B28853BB-E2E2-4F42-8241-7453482A4836}" srcOrd="3" destOrd="0" presId="urn:microsoft.com/office/officeart/2005/8/layout/list1"/>
    <dgm:cxn modelId="{FAD3F551-2385-457A-BF86-82EE20BE6C9D}" type="presParOf" srcId="{9A2E8376-7332-4AA3-8B5F-289B49BDA984}" destId="{C1A13723-975C-4DE9-853C-B2DAFDDD8509}" srcOrd="4" destOrd="0" presId="urn:microsoft.com/office/officeart/2005/8/layout/list1"/>
    <dgm:cxn modelId="{D8B04703-DA1A-4F8F-8304-560EE314518A}" type="presParOf" srcId="{C1A13723-975C-4DE9-853C-B2DAFDDD8509}" destId="{A317A8D3-4BE7-430D-829D-2F07A8C4F378}" srcOrd="0" destOrd="0" presId="urn:microsoft.com/office/officeart/2005/8/layout/list1"/>
    <dgm:cxn modelId="{7C836C29-676A-49C8-81EC-1EA0E520436C}" type="presParOf" srcId="{C1A13723-975C-4DE9-853C-B2DAFDDD8509}" destId="{6B2AB62B-2894-49BF-9F16-2ED60F21CF04}" srcOrd="1" destOrd="0" presId="urn:microsoft.com/office/officeart/2005/8/layout/list1"/>
    <dgm:cxn modelId="{CAD0E813-AF7B-4F6A-880D-38D5171CE3AA}" type="presParOf" srcId="{9A2E8376-7332-4AA3-8B5F-289B49BDA984}" destId="{2593AFF6-3874-4452-8AF0-EB54929B85F0}" srcOrd="5" destOrd="0" presId="urn:microsoft.com/office/officeart/2005/8/layout/list1"/>
    <dgm:cxn modelId="{898FCA26-2E02-4DB1-9F92-B3EE0F20EB8E}" type="presParOf" srcId="{9A2E8376-7332-4AA3-8B5F-289B49BDA984}" destId="{E9F11AED-4C78-4572-8594-0FEC7A4A1A9C}" srcOrd="6" destOrd="0" presId="urn:microsoft.com/office/officeart/2005/8/layout/list1"/>
    <dgm:cxn modelId="{51FB339D-6A9B-4391-AA5E-A5291D06D2DA}" type="presParOf" srcId="{9A2E8376-7332-4AA3-8B5F-289B49BDA984}" destId="{317D46CA-F4EB-4BEC-BA2B-6AF6C8566FEA}" srcOrd="7" destOrd="0" presId="urn:microsoft.com/office/officeart/2005/8/layout/list1"/>
    <dgm:cxn modelId="{785A4115-021F-4D22-95E7-B78C3009A971}" type="presParOf" srcId="{9A2E8376-7332-4AA3-8B5F-289B49BDA984}" destId="{798F8806-1B71-444C-8B3E-748B76FBF303}" srcOrd="8" destOrd="0" presId="urn:microsoft.com/office/officeart/2005/8/layout/list1"/>
    <dgm:cxn modelId="{74CE4235-65FF-4151-9D3A-955A57B21411}" type="presParOf" srcId="{798F8806-1B71-444C-8B3E-748B76FBF303}" destId="{8654566B-223A-481E-A848-8BF9F22D1A6F}" srcOrd="0" destOrd="0" presId="urn:microsoft.com/office/officeart/2005/8/layout/list1"/>
    <dgm:cxn modelId="{54E6066D-2BDA-412B-9161-F01CAE8DFA07}" type="presParOf" srcId="{798F8806-1B71-444C-8B3E-748B76FBF303}" destId="{2799D7D1-F52F-4083-B434-F82A577EBEA7}" srcOrd="1" destOrd="0" presId="urn:microsoft.com/office/officeart/2005/8/layout/list1"/>
    <dgm:cxn modelId="{2A71F61A-B33D-4C9B-BD84-A488859C1679}" type="presParOf" srcId="{9A2E8376-7332-4AA3-8B5F-289B49BDA984}" destId="{0C25B966-3C30-46AC-A657-3BE2A7DB8D22}" srcOrd="9" destOrd="0" presId="urn:microsoft.com/office/officeart/2005/8/layout/list1"/>
    <dgm:cxn modelId="{892F0CA8-B949-40E7-8FCC-1356AECC2E2D}" type="presParOf" srcId="{9A2E8376-7332-4AA3-8B5F-289B49BDA984}" destId="{D6DD82F5-940F-40D7-AF32-5CFFFE026B6C}" srcOrd="10" destOrd="0" presId="urn:microsoft.com/office/officeart/2005/8/layout/list1"/>
    <dgm:cxn modelId="{16ED9E19-EA76-435E-A02E-B071ECFC38CB}" type="presParOf" srcId="{9A2E8376-7332-4AA3-8B5F-289B49BDA984}" destId="{404B9907-EE6C-4A55-B403-586E5FCC4143}" srcOrd="11" destOrd="0" presId="urn:microsoft.com/office/officeart/2005/8/layout/list1"/>
    <dgm:cxn modelId="{CFD8D394-CC41-4C15-BBAE-5ED0DC87A734}" type="presParOf" srcId="{9A2E8376-7332-4AA3-8B5F-289B49BDA984}" destId="{A990AD3A-D29B-4C65-8992-D5366CAC9B93}" srcOrd="12" destOrd="0" presId="urn:microsoft.com/office/officeart/2005/8/layout/list1"/>
    <dgm:cxn modelId="{9C8AB6FA-A8C5-4A25-ABE2-37B4084EA425}" type="presParOf" srcId="{A990AD3A-D29B-4C65-8992-D5366CAC9B93}" destId="{3B29C68A-F38D-4FDB-AEE4-4EFEDF5A9BEC}" srcOrd="0" destOrd="0" presId="urn:microsoft.com/office/officeart/2005/8/layout/list1"/>
    <dgm:cxn modelId="{53A6524A-CE53-48D9-95A1-60CCAF37691A}" type="presParOf" srcId="{A990AD3A-D29B-4C65-8992-D5366CAC9B93}" destId="{D310D433-F56B-4DBC-BAD9-B245F47AF222}" srcOrd="1" destOrd="0" presId="urn:microsoft.com/office/officeart/2005/8/layout/list1"/>
    <dgm:cxn modelId="{3ED7D93F-E13A-4A92-AE3C-A21118C60D1A}" type="presParOf" srcId="{9A2E8376-7332-4AA3-8B5F-289B49BDA984}" destId="{CFC19BC5-935E-4512-B309-E8F34FC64A46}" srcOrd="13" destOrd="0" presId="urn:microsoft.com/office/officeart/2005/8/layout/list1"/>
    <dgm:cxn modelId="{06E75660-AE6A-402A-AC76-6DCF59B1094C}" type="presParOf" srcId="{9A2E8376-7332-4AA3-8B5F-289B49BDA984}" destId="{A08CEC7D-39B1-41BD-967B-D43EBBBCA9A0}"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5BC6EE-D10D-4F15-B71C-ECF125E55BF6}"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en-GB"/>
        </a:p>
      </dgm:t>
    </dgm:pt>
    <dgm:pt modelId="{4A3625C8-DFB0-40E2-B46F-FB10B3FE282B}">
      <dgm:prSet phldrT="[Text]"/>
      <dgm:spPr/>
      <dgm:t>
        <a:bodyPr/>
        <a:lstStyle/>
        <a:p>
          <a:r>
            <a:rPr lang="en-GB" dirty="0"/>
            <a:t>Application Close</a:t>
          </a:r>
        </a:p>
      </dgm:t>
    </dgm:pt>
    <dgm:pt modelId="{E408E56C-5919-4A4E-AD32-8D2F6A877F68}" type="parTrans" cxnId="{E621926D-DB01-4083-9076-946A01731F9B}">
      <dgm:prSet/>
      <dgm:spPr/>
      <dgm:t>
        <a:bodyPr/>
        <a:lstStyle/>
        <a:p>
          <a:endParaRPr lang="en-GB"/>
        </a:p>
      </dgm:t>
    </dgm:pt>
    <dgm:pt modelId="{2F543484-61CE-4A16-BA34-C088CDF2CBB2}" type="sibTrans" cxnId="{E621926D-DB01-4083-9076-946A01731F9B}">
      <dgm:prSet/>
      <dgm:spPr/>
      <dgm:t>
        <a:bodyPr/>
        <a:lstStyle/>
        <a:p>
          <a:endParaRPr lang="en-GB"/>
        </a:p>
      </dgm:t>
    </dgm:pt>
    <dgm:pt modelId="{C7594723-07E3-4CB2-B804-BED1C1B7BD0A}">
      <dgm:prSet phldrT="[Text]"/>
      <dgm:spPr/>
      <dgm:t>
        <a:bodyPr/>
        <a:lstStyle/>
        <a:p>
          <a:r>
            <a:rPr lang="en-GB" dirty="0"/>
            <a:t>Application Assessment </a:t>
          </a:r>
        </a:p>
      </dgm:t>
    </dgm:pt>
    <dgm:pt modelId="{6E067C8F-6E94-4B26-B909-7013ADBD707C}" type="parTrans" cxnId="{218B545A-6FD5-48FD-A5B2-BF38609DBE2B}">
      <dgm:prSet/>
      <dgm:spPr/>
      <dgm:t>
        <a:bodyPr/>
        <a:lstStyle/>
        <a:p>
          <a:endParaRPr lang="en-GB"/>
        </a:p>
      </dgm:t>
    </dgm:pt>
    <dgm:pt modelId="{4BE5270D-9B17-40FE-9F9E-A2F36A44603F}" type="sibTrans" cxnId="{218B545A-6FD5-48FD-A5B2-BF38609DBE2B}">
      <dgm:prSet/>
      <dgm:spPr/>
      <dgm:t>
        <a:bodyPr/>
        <a:lstStyle/>
        <a:p>
          <a:endParaRPr lang="en-GB"/>
        </a:p>
      </dgm:t>
    </dgm:pt>
    <dgm:pt modelId="{B6B5BFA4-9846-4CA2-9DDF-78DA9D530C37}">
      <dgm:prSet phldrT="[Text]"/>
      <dgm:spPr/>
      <dgm:t>
        <a:bodyPr/>
        <a:lstStyle/>
        <a:p>
          <a:r>
            <a:rPr lang="en-GB" dirty="0"/>
            <a:t>From First WORKNG DAY of the Month </a:t>
          </a:r>
        </a:p>
      </dgm:t>
    </dgm:pt>
    <dgm:pt modelId="{B57C7FAE-F31D-4A55-89FA-1396DB2A7C58}" type="parTrans" cxnId="{E5A812EF-E944-4BCD-83B7-B4F2A94106AF}">
      <dgm:prSet/>
      <dgm:spPr/>
      <dgm:t>
        <a:bodyPr/>
        <a:lstStyle/>
        <a:p>
          <a:endParaRPr lang="en-GB"/>
        </a:p>
      </dgm:t>
    </dgm:pt>
    <dgm:pt modelId="{7F1EF207-73D2-4B69-A4BE-96B0223219FF}" type="sibTrans" cxnId="{E5A812EF-E944-4BCD-83B7-B4F2A94106AF}">
      <dgm:prSet/>
      <dgm:spPr/>
      <dgm:t>
        <a:bodyPr/>
        <a:lstStyle/>
        <a:p>
          <a:endParaRPr lang="en-GB"/>
        </a:p>
      </dgm:t>
    </dgm:pt>
    <dgm:pt modelId="{EC7E9911-668D-4D5F-A1EA-F81049E9F9CC}">
      <dgm:prSet phldrT="[Text]"/>
      <dgm:spPr/>
      <dgm:t>
        <a:bodyPr/>
        <a:lstStyle/>
        <a:p>
          <a:r>
            <a:rPr lang="en-GB" dirty="0"/>
            <a:t>Application Outcome </a:t>
          </a:r>
        </a:p>
      </dgm:t>
    </dgm:pt>
    <dgm:pt modelId="{5B27D08B-6FA6-4F2B-8537-2AF31054D249}" type="parTrans" cxnId="{3AE55D8F-92AF-46E4-B89F-570F634E9E30}">
      <dgm:prSet/>
      <dgm:spPr/>
      <dgm:t>
        <a:bodyPr/>
        <a:lstStyle/>
        <a:p>
          <a:endParaRPr lang="en-GB"/>
        </a:p>
      </dgm:t>
    </dgm:pt>
    <dgm:pt modelId="{DFD43C07-0FA3-468E-AB37-B3A3BDE766E4}" type="sibTrans" cxnId="{3AE55D8F-92AF-46E4-B89F-570F634E9E30}">
      <dgm:prSet/>
      <dgm:spPr/>
      <dgm:t>
        <a:bodyPr/>
        <a:lstStyle/>
        <a:p>
          <a:endParaRPr lang="en-GB"/>
        </a:p>
      </dgm:t>
    </dgm:pt>
    <dgm:pt modelId="{42FD4295-AE19-4F11-8A69-DDF1909F5478}">
      <dgm:prSet phldrT="[Text]"/>
      <dgm:spPr/>
      <dgm:t>
        <a:bodyPr/>
        <a:lstStyle/>
        <a:p>
          <a:r>
            <a:rPr lang="en-GB" dirty="0"/>
            <a:t>12 weeks </a:t>
          </a:r>
        </a:p>
      </dgm:t>
    </dgm:pt>
    <dgm:pt modelId="{9E979761-1762-4AE4-ADF9-7A4A5375EE24}" type="parTrans" cxnId="{B1C57E37-0A06-4A20-A728-78752F81EDAB}">
      <dgm:prSet/>
      <dgm:spPr/>
      <dgm:t>
        <a:bodyPr/>
        <a:lstStyle/>
        <a:p>
          <a:endParaRPr lang="en-GB"/>
        </a:p>
      </dgm:t>
    </dgm:pt>
    <dgm:pt modelId="{9212AC20-75B2-40CD-92B0-D22CEB660676}" type="sibTrans" cxnId="{B1C57E37-0A06-4A20-A728-78752F81EDAB}">
      <dgm:prSet/>
      <dgm:spPr/>
      <dgm:t>
        <a:bodyPr/>
        <a:lstStyle/>
        <a:p>
          <a:endParaRPr lang="en-GB"/>
        </a:p>
      </dgm:t>
    </dgm:pt>
    <dgm:pt modelId="{B23FC3F0-BCF9-4421-B20D-9E3E01DA909B}">
      <dgm:prSet phldrT="[Text]"/>
      <dgm:spPr/>
      <dgm:t>
        <a:bodyPr/>
        <a:lstStyle/>
        <a:p>
          <a:r>
            <a:rPr lang="en-GB" dirty="0"/>
            <a:t>last WORKING Day of the month </a:t>
          </a:r>
        </a:p>
      </dgm:t>
    </dgm:pt>
    <dgm:pt modelId="{00E87F39-B5DB-43E3-A74A-2834CFC97029}" type="parTrans" cxnId="{87BAD417-0610-4750-914C-82A8BE89AC49}">
      <dgm:prSet/>
      <dgm:spPr/>
      <dgm:t>
        <a:bodyPr/>
        <a:lstStyle/>
        <a:p>
          <a:endParaRPr lang="en-GB"/>
        </a:p>
      </dgm:t>
    </dgm:pt>
    <dgm:pt modelId="{52116FC2-6994-4650-B629-67A274A8B0B6}" type="sibTrans" cxnId="{87BAD417-0610-4750-914C-82A8BE89AC49}">
      <dgm:prSet/>
      <dgm:spPr/>
      <dgm:t>
        <a:bodyPr/>
        <a:lstStyle/>
        <a:p>
          <a:endParaRPr lang="en-GB"/>
        </a:p>
      </dgm:t>
    </dgm:pt>
    <dgm:pt modelId="{EF5C6C93-171F-472E-AF2B-7A1F9B1D546C}">
      <dgm:prSet phldrT="[Text]"/>
      <dgm:spPr/>
      <dgm:t>
        <a:bodyPr/>
        <a:lstStyle/>
        <a:p>
          <a:r>
            <a:rPr lang="en-GB" dirty="0"/>
            <a:t>12 weeks </a:t>
          </a:r>
        </a:p>
      </dgm:t>
    </dgm:pt>
    <dgm:pt modelId="{09C03BB1-8386-47C9-899B-3840061D8152}" type="parTrans" cxnId="{3C7B73E3-F5C3-4431-8BDC-753F19168878}">
      <dgm:prSet/>
      <dgm:spPr/>
      <dgm:t>
        <a:bodyPr/>
        <a:lstStyle/>
        <a:p>
          <a:endParaRPr lang="en-GB"/>
        </a:p>
      </dgm:t>
    </dgm:pt>
    <dgm:pt modelId="{3F163852-F0DD-4F98-B13E-F8E1BB4E1054}" type="sibTrans" cxnId="{3C7B73E3-F5C3-4431-8BDC-753F19168878}">
      <dgm:prSet/>
      <dgm:spPr/>
      <dgm:t>
        <a:bodyPr/>
        <a:lstStyle/>
        <a:p>
          <a:endParaRPr lang="en-GB"/>
        </a:p>
      </dgm:t>
    </dgm:pt>
    <dgm:pt modelId="{40C92E64-5DBB-4313-9DEF-B633BB341B40}">
      <dgm:prSet phldrT="[Text]"/>
      <dgm:spPr/>
      <dgm:t>
        <a:bodyPr/>
        <a:lstStyle/>
        <a:p>
          <a:r>
            <a:rPr lang="en-GB" dirty="0"/>
            <a:t>With Feedback </a:t>
          </a:r>
        </a:p>
      </dgm:t>
    </dgm:pt>
    <dgm:pt modelId="{7F1480B0-4865-4F87-B2C1-E085138A8532}" type="parTrans" cxnId="{97CC8304-73B7-4A0E-A55C-A7B7DF9C1DE6}">
      <dgm:prSet/>
      <dgm:spPr/>
      <dgm:t>
        <a:bodyPr/>
        <a:lstStyle/>
        <a:p>
          <a:endParaRPr lang="en-GB"/>
        </a:p>
      </dgm:t>
    </dgm:pt>
    <dgm:pt modelId="{06C41F59-BAA8-4234-B556-4D3F6C1BD700}" type="sibTrans" cxnId="{97CC8304-73B7-4A0E-A55C-A7B7DF9C1DE6}">
      <dgm:prSet/>
      <dgm:spPr/>
      <dgm:t>
        <a:bodyPr/>
        <a:lstStyle/>
        <a:p>
          <a:endParaRPr lang="en-GB"/>
        </a:p>
      </dgm:t>
    </dgm:pt>
    <dgm:pt modelId="{B0632E26-9A7C-47E6-9B7D-876BE261BB9B}">
      <dgm:prSet phldrT="[Text]"/>
      <dgm:spPr/>
      <dgm:t>
        <a:bodyPr/>
        <a:lstStyle/>
        <a:p>
          <a:r>
            <a:rPr lang="en-GB" dirty="0"/>
            <a:t>Reapply </a:t>
          </a:r>
        </a:p>
      </dgm:t>
    </dgm:pt>
    <dgm:pt modelId="{041DB1E3-8B0E-473C-8241-69AB856F02C2}" type="parTrans" cxnId="{6B7BEFFE-BBFD-458E-9A94-0646C1648C01}">
      <dgm:prSet/>
      <dgm:spPr/>
      <dgm:t>
        <a:bodyPr/>
        <a:lstStyle/>
        <a:p>
          <a:endParaRPr lang="en-GB"/>
        </a:p>
      </dgm:t>
    </dgm:pt>
    <dgm:pt modelId="{310E70A0-5074-43FD-9945-A1BD5B871BB9}" type="sibTrans" cxnId="{6B7BEFFE-BBFD-458E-9A94-0646C1648C01}">
      <dgm:prSet/>
      <dgm:spPr/>
      <dgm:t>
        <a:bodyPr/>
        <a:lstStyle/>
        <a:p>
          <a:endParaRPr lang="en-GB"/>
        </a:p>
      </dgm:t>
    </dgm:pt>
    <dgm:pt modelId="{F53BEAA7-A7D1-4B3E-94B8-242DBDCC66F0}">
      <dgm:prSet phldrT="[Text]"/>
      <dgm:spPr/>
      <dgm:t>
        <a:bodyPr/>
        <a:lstStyle/>
        <a:p>
          <a:r>
            <a:rPr lang="en-GB" dirty="0"/>
            <a:t>Capped at TWICE a year </a:t>
          </a:r>
        </a:p>
      </dgm:t>
    </dgm:pt>
    <dgm:pt modelId="{AF399B3E-6520-4D46-816B-F1D900058275}" type="parTrans" cxnId="{3F43BA3E-3372-4320-BA8A-A5A90E646014}">
      <dgm:prSet/>
      <dgm:spPr/>
      <dgm:t>
        <a:bodyPr/>
        <a:lstStyle/>
        <a:p>
          <a:endParaRPr lang="en-GB"/>
        </a:p>
      </dgm:t>
    </dgm:pt>
    <dgm:pt modelId="{1B844DB8-3C06-42BD-B79B-75777641D0FA}" type="sibTrans" cxnId="{3F43BA3E-3372-4320-BA8A-A5A90E646014}">
      <dgm:prSet/>
      <dgm:spPr/>
      <dgm:t>
        <a:bodyPr/>
        <a:lstStyle/>
        <a:p>
          <a:endParaRPr lang="en-GB"/>
        </a:p>
      </dgm:t>
    </dgm:pt>
    <dgm:pt modelId="{FA6A3A98-F90F-475D-90A2-C079E76121D8}" type="pres">
      <dgm:prSet presAssocID="{725BC6EE-D10D-4F15-B71C-ECF125E55BF6}" presName="CompostProcess" presStyleCnt="0">
        <dgm:presLayoutVars>
          <dgm:dir/>
          <dgm:resizeHandles val="exact"/>
        </dgm:presLayoutVars>
      </dgm:prSet>
      <dgm:spPr/>
    </dgm:pt>
    <dgm:pt modelId="{D0C30AA7-FC07-4315-90EB-6543A985BBDA}" type="pres">
      <dgm:prSet presAssocID="{725BC6EE-D10D-4F15-B71C-ECF125E55BF6}" presName="arrow" presStyleLbl="bgShp" presStyleIdx="0" presStyleCnt="1"/>
      <dgm:spPr/>
    </dgm:pt>
    <dgm:pt modelId="{F8D03CBA-0AC6-4D49-8265-952AD7C4F638}" type="pres">
      <dgm:prSet presAssocID="{725BC6EE-D10D-4F15-B71C-ECF125E55BF6}" presName="linearProcess" presStyleCnt="0"/>
      <dgm:spPr/>
    </dgm:pt>
    <dgm:pt modelId="{BDF3B84D-443E-45A9-B2B8-11053470270B}" type="pres">
      <dgm:prSet presAssocID="{4A3625C8-DFB0-40E2-B46F-FB10B3FE282B}" presName="textNode" presStyleLbl="node1" presStyleIdx="0" presStyleCnt="4">
        <dgm:presLayoutVars>
          <dgm:bulletEnabled val="1"/>
        </dgm:presLayoutVars>
      </dgm:prSet>
      <dgm:spPr/>
    </dgm:pt>
    <dgm:pt modelId="{FF980817-F3D5-4273-B2DE-AF52EF6A8A7B}" type="pres">
      <dgm:prSet presAssocID="{2F543484-61CE-4A16-BA34-C088CDF2CBB2}" presName="sibTrans" presStyleCnt="0"/>
      <dgm:spPr/>
    </dgm:pt>
    <dgm:pt modelId="{594880B4-05E6-4412-8065-7BCEFB0495A8}" type="pres">
      <dgm:prSet presAssocID="{C7594723-07E3-4CB2-B804-BED1C1B7BD0A}" presName="textNode" presStyleLbl="node1" presStyleIdx="1" presStyleCnt="4">
        <dgm:presLayoutVars>
          <dgm:bulletEnabled val="1"/>
        </dgm:presLayoutVars>
      </dgm:prSet>
      <dgm:spPr/>
    </dgm:pt>
    <dgm:pt modelId="{EAF970FC-8838-4618-9BC1-45551991438D}" type="pres">
      <dgm:prSet presAssocID="{4BE5270D-9B17-40FE-9F9E-A2F36A44603F}" presName="sibTrans" presStyleCnt="0"/>
      <dgm:spPr/>
    </dgm:pt>
    <dgm:pt modelId="{725AA07D-453E-4CDC-8111-9C666C4AF6C7}" type="pres">
      <dgm:prSet presAssocID="{EC7E9911-668D-4D5F-A1EA-F81049E9F9CC}" presName="textNode" presStyleLbl="node1" presStyleIdx="2" presStyleCnt="4">
        <dgm:presLayoutVars>
          <dgm:bulletEnabled val="1"/>
        </dgm:presLayoutVars>
      </dgm:prSet>
      <dgm:spPr/>
    </dgm:pt>
    <dgm:pt modelId="{FB33D3FF-2E91-431F-8491-A783B311460E}" type="pres">
      <dgm:prSet presAssocID="{DFD43C07-0FA3-468E-AB37-B3A3BDE766E4}" presName="sibTrans" presStyleCnt="0"/>
      <dgm:spPr/>
    </dgm:pt>
    <dgm:pt modelId="{E099530C-36CD-40DA-8EB8-C203FB735033}" type="pres">
      <dgm:prSet presAssocID="{B0632E26-9A7C-47E6-9B7D-876BE261BB9B}" presName="textNode" presStyleLbl="node1" presStyleIdx="3" presStyleCnt="4">
        <dgm:presLayoutVars>
          <dgm:bulletEnabled val="1"/>
        </dgm:presLayoutVars>
      </dgm:prSet>
      <dgm:spPr/>
    </dgm:pt>
  </dgm:ptLst>
  <dgm:cxnLst>
    <dgm:cxn modelId="{97CC8304-73B7-4A0E-A55C-A7B7DF9C1DE6}" srcId="{EC7E9911-668D-4D5F-A1EA-F81049E9F9CC}" destId="{40C92E64-5DBB-4313-9DEF-B633BB341B40}" srcOrd="1" destOrd="0" parTransId="{7F1480B0-4865-4F87-B2C1-E085138A8532}" sibTransId="{06C41F59-BAA8-4234-B556-4D3F6C1BD700}"/>
    <dgm:cxn modelId="{2795A90A-93B7-4B74-8F39-98D394C05341}" type="presOf" srcId="{42FD4295-AE19-4F11-8A69-DDF1909F5478}" destId="{725AA07D-453E-4CDC-8111-9C666C4AF6C7}" srcOrd="0" destOrd="1" presId="urn:microsoft.com/office/officeart/2005/8/layout/hProcess9"/>
    <dgm:cxn modelId="{7D997C10-6E33-4023-AE1D-50D23DD6C561}" type="presOf" srcId="{EC7E9911-668D-4D5F-A1EA-F81049E9F9CC}" destId="{725AA07D-453E-4CDC-8111-9C666C4AF6C7}" srcOrd="0" destOrd="0" presId="urn:microsoft.com/office/officeart/2005/8/layout/hProcess9"/>
    <dgm:cxn modelId="{089E5C11-0376-457F-95B6-D86B7DFDBA83}" type="presOf" srcId="{C7594723-07E3-4CB2-B804-BED1C1B7BD0A}" destId="{594880B4-05E6-4412-8065-7BCEFB0495A8}" srcOrd="0" destOrd="0" presId="urn:microsoft.com/office/officeart/2005/8/layout/hProcess9"/>
    <dgm:cxn modelId="{87BAD417-0610-4750-914C-82A8BE89AC49}" srcId="{4A3625C8-DFB0-40E2-B46F-FB10B3FE282B}" destId="{B23FC3F0-BCF9-4421-B20D-9E3E01DA909B}" srcOrd="0" destOrd="0" parTransId="{00E87F39-B5DB-43E3-A74A-2834CFC97029}" sibTransId="{52116FC2-6994-4650-B629-67A274A8B0B6}"/>
    <dgm:cxn modelId="{B1C57E37-0A06-4A20-A728-78752F81EDAB}" srcId="{EC7E9911-668D-4D5F-A1EA-F81049E9F9CC}" destId="{42FD4295-AE19-4F11-8A69-DDF1909F5478}" srcOrd="0" destOrd="0" parTransId="{9E979761-1762-4AE4-ADF9-7A4A5375EE24}" sibTransId="{9212AC20-75B2-40CD-92B0-D22CEB660676}"/>
    <dgm:cxn modelId="{3F43BA3E-3372-4320-BA8A-A5A90E646014}" srcId="{B0632E26-9A7C-47E6-9B7D-876BE261BB9B}" destId="{F53BEAA7-A7D1-4B3E-94B8-242DBDCC66F0}" srcOrd="0" destOrd="0" parTransId="{AF399B3E-6520-4D46-816B-F1D900058275}" sibTransId="{1B844DB8-3C06-42BD-B79B-75777641D0FA}"/>
    <dgm:cxn modelId="{E621926D-DB01-4083-9076-946A01731F9B}" srcId="{725BC6EE-D10D-4F15-B71C-ECF125E55BF6}" destId="{4A3625C8-DFB0-40E2-B46F-FB10B3FE282B}" srcOrd="0" destOrd="0" parTransId="{E408E56C-5919-4A4E-AD32-8D2F6A877F68}" sibTransId="{2F543484-61CE-4A16-BA34-C088CDF2CBB2}"/>
    <dgm:cxn modelId="{4944A36F-AA58-45FC-82CE-8129364C8E14}" type="presOf" srcId="{B0632E26-9A7C-47E6-9B7D-876BE261BB9B}" destId="{E099530C-36CD-40DA-8EB8-C203FB735033}" srcOrd="0" destOrd="0" presId="urn:microsoft.com/office/officeart/2005/8/layout/hProcess9"/>
    <dgm:cxn modelId="{BC921A51-AD66-4BE5-B06C-F2A8AC11739F}" type="presOf" srcId="{4A3625C8-DFB0-40E2-B46F-FB10B3FE282B}" destId="{BDF3B84D-443E-45A9-B2B8-11053470270B}" srcOrd="0" destOrd="0" presId="urn:microsoft.com/office/officeart/2005/8/layout/hProcess9"/>
    <dgm:cxn modelId="{12966953-000B-4BA4-AC22-2A895FE5581D}" type="presOf" srcId="{EF5C6C93-171F-472E-AF2B-7A1F9B1D546C}" destId="{594880B4-05E6-4412-8065-7BCEFB0495A8}" srcOrd="0" destOrd="2" presId="urn:microsoft.com/office/officeart/2005/8/layout/hProcess9"/>
    <dgm:cxn modelId="{11985678-4916-43C9-9127-E4778A1EF6A1}" type="presOf" srcId="{B6B5BFA4-9846-4CA2-9DDF-78DA9D530C37}" destId="{594880B4-05E6-4412-8065-7BCEFB0495A8}" srcOrd="0" destOrd="1" presId="urn:microsoft.com/office/officeart/2005/8/layout/hProcess9"/>
    <dgm:cxn modelId="{218B545A-6FD5-48FD-A5B2-BF38609DBE2B}" srcId="{725BC6EE-D10D-4F15-B71C-ECF125E55BF6}" destId="{C7594723-07E3-4CB2-B804-BED1C1B7BD0A}" srcOrd="1" destOrd="0" parTransId="{6E067C8F-6E94-4B26-B909-7013ADBD707C}" sibTransId="{4BE5270D-9B17-40FE-9F9E-A2F36A44603F}"/>
    <dgm:cxn modelId="{8A67647D-E337-466E-84D7-D1642D100743}" type="presOf" srcId="{40C92E64-5DBB-4313-9DEF-B633BB341B40}" destId="{725AA07D-453E-4CDC-8111-9C666C4AF6C7}" srcOrd="0" destOrd="2" presId="urn:microsoft.com/office/officeart/2005/8/layout/hProcess9"/>
    <dgm:cxn modelId="{1E671B86-AD32-4C9E-8BC2-F87E2265FF5F}" type="presOf" srcId="{B23FC3F0-BCF9-4421-B20D-9E3E01DA909B}" destId="{BDF3B84D-443E-45A9-B2B8-11053470270B}" srcOrd="0" destOrd="1" presId="urn:microsoft.com/office/officeart/2005/8/layout/hProcess9"/>
    <dgm:cxn modelId="{3AE55D8F-92AF-46E4-B89F-570F634E9E30}" srcId="{725BC6EE-D10D-4F15-B71C-ECF125E55BF6}" destId="{EC7E9911-668D-4D5F-A1EA-F81049E9F9CC}" srcOrd="2" destOrd="0" parTransId="{5B27D08B-6FA6-4F2B-8537-2AF31054D249}" sibTransId="{DFD43C07-0FA3-468E-AB37-B3A3BDE766E4}"/>
    <dgm:cxn modelId="{C9370994-01A1-4CE2-9481-4CA0C2068B3F}" type="presOf" srcId="{F53BEAA7-A7D1-4B3E-94B8-242DBDCC66F0}" destId="{E099530C-36CD-40DA-8EB8-C203FB735033}" srcOrd="0" destOrd="1" presId="urn:microsoft.com/office/officeart/2005/8/layout/hProcess9"/>
    <dgm:cxn modelId="{4380BCD0-4B72-465A-894E-81B966F0ACE5}" type="presOf" srcId="{725BC6EE-D10D-4F15-B71C-ECF125E55BF6}" destId="{FA6A3A98-F90F-475D-90A2-C079E76121D8}" srcOrd="0" destOrd="0" presId="urn:microsoft.com/office/officeart/2005/8/layout/hProcess9"/>
    <dgm:cxn modelId="{3C7B73E3-F5C3-4431-8BDC-753F19168878}" srcId="{C7594723-07E3-4CB2-B804-BED1C1B7BD0A}" destId="{EF5C6C93-171F-472E-AF2B-7A1F9B1D546C}" srcOrd="1" destOrd="0" parTransId="{09C03BB1-8386-47C9-899B-3840061D8152}" sibTransId="{3F163852-F0DD-4F98-B13E-F8E1BB4E1054}"/>
    <dgm:cxn modelId="{E5A812EF-E944-4BCD-83B7-B4F2A94106AF}" srcId="{C7594723-07E3-4CB2-B804-BED1C1B7BD0A}" destId="{B6B5BFA4-9846-4CA2-9DDF-78DA9D530C37}" srcOrd="0" destOrd="0" parTransId="{B57C7FAE-F31D-4A55-89FA-1396DB2A7C58}" sibTransId="{7F1EF207-73D2-4B69-A4BE-96B0223219FF}"/>
    <dgm:cxn modelId="{6B7BEFFE-BBFD-458E-9A94-0646C1648C01}" srcId="{725BC6EE-D10D-4F15-B71C-ECF125E55BF6}" destId="{B0632E26-9A7C-47E6-9B7D-876BE261BB9B}" srcOrd="3" destOrd="0" parTransId="{041DB1E3-8B0E-473C-8241-69AB856F02C2}" sibTransId="{310E70A0-5074-43FD-9945-A1BD5B871BB9}"/>
    <dgm:cxn modelId="{A2B02084-BE9A-42B4-B9AD-1CFE2827EC07}" type="presParOf" srcId="{FA6A3A98-F90F-475D-90A2-C079E76121D8}" destId="{D0C30AA7-FC07-4315-90EB-6543A985BBDA}" srcOrd="0" destOrd="0" presId="urn:microsoft.com/office/officeart/2005/8/layout/hProcess9"/>
    <dgm:cxn modelId="{E7967E14-FA3F-493E-A017-7F0E170DCD5E}" type="presParOf" srcId="{FA6A3A98-F90F-475D-90A2-C079E76121D8}" destId="{F8D03CBA-0AC6-4D49-8265-952AD7C4F638}" srcOrd="1" destOrd="0" presId="urn:microsoft.com/office/officeart/2005/8/layout/hProcess9"/>
    <dgm:cxn modelId="{018CC56B-1E26-4C8A-82E6-762BF4F436D6}" type="presParOf" srcId="{F8D03CBA-0AC6-4D49-8265-952AD7C4F638}" destId="{BDF3B84D-443E-45A9-B2B8-11053470270B}" srcOrd="0" destOrd="0" presId="urn:microsoft.com/office/officeart/2005/8/layout/hProcess9"/>
    <dgm:cxn modelId="{8FC7AD04-3359-4270-A397-7968646F43AF}" type="presParOf" srcId="{F8D03CBA-0AC6-4D49-8265-952AD7C4F638}" destId="{FF980817-F3D5-4273-B2DE-AF52EF6A8A7B}" srcOrd="1" destOrd="0" presId="urn:microsoft.com/office/officeart/2005/8/layout/hProcess9"/>
    <dgm:cxn modelId="{2448C523-FAB8-4735-989F-1DD66A294009}" type="presParOf" srcId="{F8D03CBA-0AC6-4D49-8265-952AD7C4F638}" destId="{594880B4-05E6-4412-8065-7BCEFB0495A8}" srcOrd="2" destOrd="0" presId="urn:microsoft.com/office/officeart/2005/8/layout/hProcess9"/>
    <dgm:cxn modelId="{A8F9C2EC-F290-49C5-9AC8-A7F5BFB1C3EA}" type="presParOf" srcId="{F8D03CBA-0AC6-4D49-8265-952AD7C4F638}" destId="{EAF970FC-8838-4618-9BC1-45551991438D}" srcOrd="3" destOrd="0" presId="urn:microsoft.com/office/officeart/2005/8/layout/hProcess9"/>
    <dgm:cxn modelId="{F7BBFD94-54A0-4791-AF2F-44C17F214E8D}" type="presParOf" srcId="{F8D03CBA-0AC6-4D49-8265-952AD7C4F638}" destId="{725AA07D-453E-4CDC-8111-9C666C4AF6C7}" srcOrd="4" destOrd="0" presId="urn:microsoft.com/office/officeart/2005/8/layout/hProcess9"/>
    <dgm:cxn modelId="{52CECEE2-B583-41CC-9D85-8ED12AC33F81}" type="presParOf" srcId="{F8D03CBA-0AC6-4D49-8265-952AD7C4F638}" destId="{FB33D3FF-2E91-431F-8491-A783B311460E}" srcOrd="5" destOrd="0" presId="urn:microsoft.com/office/officeart/2005/8/layout/hProcess9"/>
    <dgm:cxn modelId="{89DC5919-DA70-4665-BDCE-3FA875D37054}" type="presParOf" srcId="{F8D03CBA-0AC6-4D49-8265-952AD7C4F638}" destId="{E099530C-36CD-40DA-8EB8-C203FB735033}"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5AE81E-56A0-4949-8A61-0DB98F989C08}">
      <dsp:nvSpPr>
        <dsp:cNvPr id="0" name=""/>
        <dsp:cNvSpPr/>
      </dsp:nvSpPr>
      <dsp:spPr>
        <a:xfrm>
          <a:off x="0" y="455896"/>
          <a:ext cx="7886700" cy="655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368AB9-F270-45A2-9E62-96A092D0413C}">
      <dsp:nvSpPr>
        <dsp:cNvPr id="0" name=""/>
        <dsp:cNvSpPr/>
      </dsp:nvSpPr>
      <dsp:spPr>
        <a:xfrm>
          <a:off x="394335" y="72136"/>
          <a:ext cx="5520690" cy="7675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155700">
            <a:lnSpc>
              <a:spcPct val="90000"/>
            </a:lnSpc>
            <a:spcBef>
              <a:spcPct val="0"/>
            </a:spcBef>
            <a:spcAft>
              <a:spcPct val="35000"/>
            </a:spcAft>
            <a:buFont typeface="Arial" panose="020B0604020202020204" pitchFamily="34" charset="0"/>
            <a:buNone/>
          </a:pPr>
          <a:r>
            <a:rPr lang="en-US" sz="2600" kern="1200" dirty="0"/>
            <a:t>Difference</a:t>
          </a:r>
          <a:r>
            <a:rPr lang="en-US" sz="2600" kern="1200" baseline="0" dirty="0"/>
            <a:t> </a:t>
          </a:r>
          <a:endParaRPr lang="en-US" sz="2600" kern="1200" dirty="0"/>
        </a:p>
      </dsp:txBody>
      <dsp:txXfrm>
        <a:off x="431802" y="109603"/>
        <a:ext cx="5445756" cy="692586"/>
      </dsp:txXfrm>
    </dsp:sp>
    <dsp:sp modelId="{E9F11AED-4C78-4572-8594-0FEC7A4A1A9C}">
      <dsp:nvSpPr>
        <dsp:cNvPr id="0" name=""/>
        <dsp:cNvSpPr/>
      </dsp:nvSpPr>
      <dsp:spPr>
        <a:xfrm>
          <a:off x="0" y="1635256"/>
          <a:ext cx="7886700" cy="655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2AB62B-2894-49BF-9F16-2ED60F21CF04}">
      <dsp:nvSpPr>
        <dsp:cNvPr id="0" name=""/>
        <dsp:cNvSpPr/>
      </dsp:nvSpPr>
      <dsp:spPr>
        <a:xfrm>
          <a:off x="394335" y="1251496"/>
          <a:ext cx="5520690" cy="7675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155700">
            <a:lnSpc>
              <a:spcPct val="90000"/>
            </a:lnSpc>
            <a:spcBef>
              <a:spcPct val="0"/>
            </a:spcBef>
            <a:spcAft>
              <a:spcPct val="35000"/>
            </a:spcAft>
            <a:buNone/>
          </a:pPr>
          <a:r>
            <a:rPr lang="en-GB" sz="2600" kern="1200" dirty="0"/>
            <a:t>Timeline </a:t>
          </a:r>
        </a:p>
      </dsp:txBody>
      <dsp:txXfrm>
        <a:off x="431802" y="1288963"/>
        <a:ext cx="5445756" cy="692586"/>
      </dsp:txXfrm>
    </dsp:sp>
    <dsp:sp modelId="{D6DD82F5-940F-40D7-AF32-5CFFFE026B6C}">
      <dsp:nvSpPr>
        <dsp:cNvPr id="0" name=""/>
        <dsp:cNvSpPr/>
      </dsp:nvSpPr>
      <dsp:spPr>
        <a:xfrm>
          <a:off x="0" y="2814616"/>
          <a:ext cx="7886700" cy="655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99D7D1-F52F-4083-B434-F82A577EBEA7}">
      <dsp:nvSpPr>
        <dsp:cNvPr id="0" name=""/>
        <dsp:cNvSpPr/>
      </dsp:nvSpPr>
      <dsp:spPr>
        <a:xfrm>
          <a:off x="394335" y="2430856"/>
          <a:ext cx="5520690" cy="7675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155700">
            <a:lnSpc>
              <a:spcPct val="90000"/>
            </a:lnSpc>
            <a:spcBef>
              <a:spcPct val="0"/>
            </a:spcBef>
            <a:spcAft>
              <a:spcPct val="35000"/>
            </a:spcAft>
            <a:buNone/>
          </a:pPr>
          <a:r>
            <a:rPr lang="en-GB" sz="2600" kern="1200" dirty="0"/>
            <a:t>Narrative Questions </a:t>
          </a:r>
        </a:p>
      </dsp:txBody>
      <dsp:txXfrm>
        <a:off x="431802" y="2468323"/>
        <a:ext cx="5445756" cy="692586"/>
      </dsp:txXfrm>
    </dsp:sp>
    <dsp:sp modelId="{A08CEC7D-39B1-41BD-967B-D43EBBBCA9A0}">
      <dsp:nvSpPr>
        <dsp:cNvPr id="0" name=""/>
        <dsp:cNvSpPr/>
      </dsp:nvSpPr>
      <dsp:spPr>
        <a:xfrm>
          <a:off x="0" y="3993976"/>
          <a:ext cx="7886700" cy="6552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10D433-F56B-4DBC-BAD9-B245F47AF222}">
      <dsp:nvSpPr>
        <dsp:cNvPr id="0" name=""/>
        <dsp:cNvSpPr/>
      </dsp:nvSpPr>
      <dsp:spPr>
        <a:xfrm>
          <a:off x="394335" y="3610216"/>
          <a:ext cx="5520690" cy="7675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155700">
            <a:lnSpc>
              <a:spcPct val="90000"/>
            </a:lnSpc>
            <a:spcBef>
              <a:spcPct val="0"/>
            </a:spcBef>
            <a:spcAft>
              <a:spcPct val="35000"/>
            </a:spcAft>
            <a:buNone/>
          </a:pPr>
          <a:r>
            <a:rPr lang="en-GB" sz="2600" kern="1200" dirty="0"/>
            <a:t>Common Pitfalls</a:t>
          </a:r>
        </a:p>
      </dsp:txBody>
      <dsp:txXfrm>
        <a:off x="431802" y="3647683"/>
        <a:ext cx="5445756" cy="692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30AA7-FC07-4315-90EB-6543A985BBDA}">
      <dsp:nvSpPr>
        <dsp:cNvPr id="0" name=""/>
        <dsp:cNvSpPr/>
      </dsp:nvSpPr>
      <dsp:spPr>
        <a:xfrm>
          <a:off x="631870" y="0"/>
          <a:ext cx="7161195" cy="496369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F3B84D-443E-45A9-B2B8-11053470270B}">
      <dsp:nvSpPr>
        <dsp:cNvPr id="0" name=""/>
        <dsp:cNvSpPr/>
      </dsp:nvSpPr>
      <dsp:spPr>
        <a:xfrm>
          <a:off x="4216" y="1489107"/>
          <a:ext cx="2028072" cy="198547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Application Close</a:t>
          </a:r>
        </a:p>
        <a:p>
          <a:pPr marL="171450" lvl="1" indent="-171450" algn="l" defTabSz="711200">
            <a:lnSpc>
              <a:spcPct val="90000"/>
            </a:lnSpc>
            <a:spcBef>
              <a:spcPct val="0"/>
            </a:spcBef>
            <a:spcAft>
              <a:spcPct val="15000"/>
            </a:spcAft>
            <a:buChar char="•"/>
          </a:pPr>
          <a:r>
            <a:rPr lang="en-GB" sz="1600" kern="1200" dirty="0"/>
            <a:t>last WORKING Day of the month </a:t>
          </a:r>
        </a:p>
      </dsp:txBody>
      <dsp:txXfrm>
        <a:off x="101139" y="1586030"/>
        <a:ext cx="1834226" cy="1791630"/>
      </dsp:txXfrm>
    </dsp:sp>
    <dsp:sp modelId="{594880B4-05E6-4412-8065-7BCEFB0495A8}">
      <dsp:nvSpPr>
        <dsp:cNvPr id="0" name=""/>
        <dsp:cNvSpPr/>
      </dsp:nvSpPr>
      <dsp:spPr>
        <a:xfrm>
          <a:off x="2133693" y="1489107"/>
          <a:ext cx="2028072" cy="198547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Application Assessment </a:t>
          </a:r>
        </a:p>
        <a:p>
          <a:pPr marL="171450" lvl="1" indent="-171450" algn="l" defTabSz="711200">
            <a:lnSpc>
              <a:spcPct val="90000"/>
            </a:lnSpc>
            <a:spcBef>
              <a:spcPct val="0"/>
            </a:spcBef>
            <a:spcAft>
              <a:spcPct val="15000"/>
            </a:spcAft>
            <a:buChar char="•"/>
          </a:pPr>
          <a:r>
            <a:rPr lang="en-GB" sz="1600" kern="1200" dirty="0"/>
            <a:t>From First WORKNG DAY of the Month </a:t>
          </a:r>
        </a:p>
        <a:p>
          <a:pPr marL="171450" lvl="1" indent="-171450" algn="l" defTabSz="711200">
            <a:lnSpc>
              <a:spcPct val="90000"/>
            </a:lnSpc>
            <a:spcBef>
              <a:spcPct val="0"/>
            </a:spcBef>
            <a:spcAft>
              <a:spcPct val="15000"/>
            </a:spcAft>
            <a:buChar char="•"/>
          </a:pPr>
          <a:r>
            <a:rPr lang="en-GB" sz="1600" kern="1200" dirty="0"/>
            <a:t>12 weeks </a:t>
          </a:r>
        </a:p>
      </dsp:txBody>
      <dsp:txXfrm>
        <a:off x="2230616" y="1586030"/>
        <a:ext cx="1834226" cy="1791630"/>
      </dsp:txXfrm>
    </dsp:sp>
    <dsp:sp modelId="{725AA07D-453E-4CDC-8111-9C666C4AF6C7}">
      <dsp:nvSpPr>
        <dsp:cNvPr id="0" name=""/>
        <dsp:cNvSpPr/>
      </dsp:nvSpPr>
      <dsp:spPr>
        <a:xfrm>
          <a:off x="4263169" y="1489107"/>
          <a:ext cx="2028072" cy="198547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Application Outcome </a:t>
          </a:r>
        </a:p>
        <a:p>
          <a:pPr marL="171450" lvl="1" indent="-171450" algn="l" defTabSz="711200">
            <a:lnSpc>
              <a:spcPct val="90000"/>
            </a:lnSpc>
            <a:spcBef>
              <a:spcPct val="0"/>
            </a:spcBef>
            <a:spcAft>
              <a:spcPct val="15000"/>
            </a:spcAft>
            <a:buChar char="•"/>
          </a:pPr>
          <a:r>
            <a:rPr lang="en-GB" sz="1600" kern="1200" dirty="0"/>
            <a:t>12 weeks </a:t>
          </a:r>
        </a:p>
        <a:p>
          <a:pPr marL="171450" lvl="1" indent="-171450" algn="l" defTabSz="711200">
            <a:lnSpc>
              <a:spcPct val="90000"/>
            </a:lnSpc>
            <a:spcBef>
              <a:spcPct val="0"/>
            </a:spcBef>
            <a:spcAft>
              <a:spcPct val="15000"/>
            </a:spcAft>
            <a:buChar char="•"/>
          </a:pPr>
          <a:r>
            <a:rPr lang="en-GB" sz="1600" kern="1200" dirty="0"/>
            <a:t>With Feedback </a:t>
          </a:r>
        </a:p>
      </dsp:txBody>
      <dsp:txXfrm>
        <a:off x="4360092" y="1586030"/>
        <a:ext cx="1834226" cy="1791630"/>
      </dsp:txXfrm>
    </dsp:sp>
    <dsp:sp modelId="{E099530C-36CD-40DA-8EB8-C203FB735033}">
      <dsp:nvSpPr>
        <dsp:cNvPr id="0" name=""/>
        <dsp:cNvSpPr/>
      </dsp:nvSpPr>
      <dsp:spPr>
        <a:xfrm>
          <a:off x="6392646" y="1489107"/>
          <a:ext cx="2028072" cy="1985476"/>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Reapply </a:t>
          </a:r>
        </a:p>
        <a:p>
          <a:pPr marL="171450" lvl="1" indent="-171450" algn="l" defTabSz="711200">
            <a:lnSpc>
              <a:spcPct val="90000"/>
            </a:lnSpc>
            <a:spcBef>
              <a:spcPct val="0"/>
            </a:spcBef>
            <a:spcAft>
              <a:spcPct val="15000"/>
            </a:spcAft>
            <a:buChar char="•"/>
          </a:pPr>
          <a:r>
            <a:rPr lang="en-GB" sz="1600" kern="1200" dirty="0"/>
            <a:t>Capped at TWICE a year </a:t>
          </a:r>
        </a:p>
      </dsp:txBody>
      <dsp:txXfrm>
        <a:off x="6489569" y="1586030"/>
        <a:ext cx="1834226" cy="17916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908"/>
          </a:xfrm>
          <a:prstGeom prst="rect">
            <a:avLst/>
          </a:prstGeom>
        </p:spPr>
        <p:txBody>
          <a:bodyPr vert="horz" lIns="90571" tIns="45286" rIns="90571" bIns="45286"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908"/>
          </a:xfrm>
          <a:prstGeom prst="rect">
            <a:avLst/>
          </a:prstGeom>
        </p:spPr>
        <p:txBody>
          <a:bodyPr vert="horz" lIns="90571" tIns="45286" rIns="90571" bIns="45286" rtlCol="0"/>
          <a:lstStyle>
            <a:lvl1pPr algn="r">
              <a:defRPr sz="1200"/>
            </a:lvl1pPr>
          </a:lstStyle>
          <a:p>
            <a:fld id="{76EDF2DE-9888-4E0C-A962-FEDBB3B9BD25}" type="datetimeFigureOut">
              <a:rPr lang="en-GB" smtClean="0"/>
              <a:t>10/01/2019</a:t>
            </a:fld>
            <a:endParaRPr lang="en-GB"/>
          </a:p>
        </p:txBody>
      </p:sp>
      <p:sp>
        <p:nvSpPr>
          <p:cNvPr id="4" name="Footer Placeholder 3"/>
          <p:cNvSpPr>
            <a:spLocks noGrp="1"/>
          </p:cNvSpPr>
          <p:nvPr>
            <p:ph type="ftr" sz="quarter" idx="2"/>
          </p:nvPr>
        </p:nvSpPr>
        <p:spPr>
          <a:xfrm>
            <a:off x="1" y="9430317"/>
            <a:ext cx="2946443" cy="497908"/>
          </a:xfrm>
          <a:prstGeom prst="rect">
            <a:avLst/>
          </a:prstGeom>
        </p:spPr>
        <p:txBody>
          <a:bodyPr vert="horz" lIns="90571" tIns="45286" rIns="90571" bIns="45286"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30317"/>
            <a:ext cx="2946443" cy="497908"/>
          </a:xfrm>
          <a:prstGeom prst="rect">
            <a:avLst/>
          </a:prstGeom>
        </p:spPr>
        <p:txBody>
          <a:bodyPr vert="horz" lIns="90571" tIns="45286" rIns="90571" bIns="45286" rtlCol="0" anchor="b"/>
          <a:lstStyle>
            <a:lvl1pPr algn="r">
              <a:defRPr sz="1200"/>
            </a:lvl1pPr>
          </a:lstStyle>
          <a:p>
            <a:fld id="{F31D630D-47A8-433D-83BD-7881AF6FDD29}" type="slidenum">
              <a:rPr lang="en-GB" smtClean="0"/>
              <a:t>‹#›</a:t>
            </a:fld>
            <a:endParaRPr lang="en-GB"/>
          </a:p>
        </p:txBody>
      </p:sp>
    </p:spTree>
    <p:extLst>
      <p:ext uri="{BB962C8B-B14F-4D97-AF65-F5344CB8AC3E}">
        <p14:creationId xmlns:p14="http://schemas.microsoft.com/office/powerpoint/2010/main" val="71249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1"/>
          </a:xfrm>
          <a:prstGeom prst="rect">
            <a:avLst/>
          </a:prstGeom>
        </p:spPr>
        <p:txBody>
          <a:bodyPr vert="horz" lIns="95561" tIns="47781" rIns="95561" bIns="47781" rtlCol="0"/>
          <a:lstStyle>
            <a:lvl1pPr algn="l">
              <a:defRPr sz="1300"/>
            </a:lvl1pPr>
          </a:lstStyle>
          <a:p>
            <a:endParaRPr lang="en-GB" dirty="0"/>
          </a:p>
        </p:txBody>
      </p:sp>
      <p:sp>
        <p:nvSpPr>
          <p:cNvPr id="3" name="Date Placeholder 2"/>
          <p:cNvSpPr>
            <a:spLocks noGrp="1"/>
          </p:cNvSpPr>
          <p:nvPr>
            <p:ph type="dt" idx="1"/>
          </p:nvPr>
        </p:nvSpPr>
        <p:spPr>
          <a:xfrm>
            <a:off x="3850444" y="0"/>
            <a:ext cx="2945659" cy="496411"/>
          </a:xfrm>
          <a:prstGeom prst="rect">
            <a:avLst/>
          </a:prstGeom>
        </p:spPr>
        <p:txBody>
          <a:bodyPr vert="horz" lIns="95561" tIns="47781" rIns="95561" bIns="47781" rtlCol="0"/>
          <a:lstStyle>
            <a:lvl1pPr algn="r">
              <a:defRPr sz="1300"/>
            </a:lvl1pPr>
          </a:lstStyle>
          <a:p>
            <a:fld id="{25FD750F-4DA8-4CE9-B101-557504202CF0}" type="datetimeFigureOut">
              <a:rPr lang="en-GB" smtClean="0"/>
              <a:t>10/01/2019</a:t>
            </a:fld>
            <a:endParaRPr lang="en-GB" dirty="0"/>
          </a:p>
        </p:txBody>
      </p:sp>
      <p:sp>
        <p:nvSpPr>
          <p:cNvPr id="4" name="Slide Image Placeholder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5561" tIns="47781" rIns="95561" bIns="47781"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5561" tIns="47781" rIns="95561" bIns="477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1"/>
            <a:ext cx="2945659" cy="496411"/>
          </a:xfrm>
          <a:prstGeom prst="rect">
            <a:avLst/>
          </a:prstGeom>
        </p:spPr>
        <p:txBody>
          <a:bodyPr vert="horz" lIns="95561" tIns="47781" rIns="95561" bIns="47781"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0444" y="9430091"/>
            <a:ext cx="2945659" cy="496411"/>
          </a:xfrm>
          <a:prstGeom prst="rect">
            <a:avLst/>
          </a:prstGeom>
        </p:spPr>
        <p:txBody>
          <a:bodyPr vert="horz" lIns="95561" tIns="47781" rIns="95561" bIns="47781" rtlCol="0" anchor="b"/>
          <a:lstStyle>
            <a:lvl1pPr algn="r">
              <a:defRPr sz="1300"/>
            </a:lvl1pPr>
          </a:lstStyle>
          <a:p>
            <a:fld id="{ACB04B52-7ACA-4332-8026-7CC3E7C710CD}" type="slidenum">
              <a:rPr lang="en-GB" smtClean="0"/>
              <a:t>‹#›</a:t>
            </a:fld>
            <a:endParaRPr lang="en-GB" dirty="0"/>
          </a:p>
        </p:txBody>
      </p:sp>
    </p:spTree>
    <p:extLst>
      <p:ext uri="{BB962C8B-B14F-4D97-AF65-F5344CB8AC3E}">
        <p14:creationId xmlns:p14="http://schemas.microsoft.com/office/powerpoint/2010/main" val="1978594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p>
        </p:txBody>
      </p:sp>
      <p:sp>
        <p:nvSpPr>
          <p:cNvPr id="4" name="Slide Number Placeholder 3"/>
          <p:cNvSpPr>
            <a:spLocks noGrp="1"/>
          </p:cNvSpPr>
          <p:nvPr>
            <p:ph type="sldNum" sz="quarter" idx="10"/>
          </p:nvPr>
        </p:nvSpPr>
        <p:spPr/>
        <p:txBody>
          <a:bodyPr/>
          <a:lstStyle/>
          <a:p>
            <a:fld id="{50B43CC3-2C60-4828-A9A0-75B5CE6A5BB9}" type="slidenum">
              <a:rPr lang="en-GB" smtClean="0"/>
              <a:t>2</a:t>
            </a:fld>
            <a:endParaRPr lang="en-GB"/>
          </a:p>
        </p:txBody>
      </p:sp>
    </p:spTree>
    <p:extLst>
      <p:ext uri="{BB962C8B-B14F-4D97-AF65-F5344CB8AC3E}">
        <p14:creationId xmlns:p14="http://schemas.microsoft.com/office/powerpoint/2010/main" val="2266898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CB04B52-7ACA-4332-8026-7CC3E7C710CD}" type="slidenum">
              <a:rPr lang="en-GB" smtClean="0"/>
              <a:t>10</a:t>
            </a:fld>
            <a:endParaRPr lang="en-GB" dirty="0"/>
          </a:p>
        </p:txBody>
      </p:sp>
    </p:spTree>
    <p:extLst>
      <p:ext uri="{BB962C8B-B14F-4D97-AF65-F5344CB8AC3E}">
        <p14:creationId xmlns:p14="http://schemas.microsoft.com/office/powerpoint/2010/main" val="1144597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CB04B52-7ACA-4332-8026-7CC3E7C710CD}" type="slidenum">
              <a:rPr lang="en-GB" smtClean="0"/>
              <a:t>18</a:t>
            </a:fld>
            <a:endParaRPr lang="en-GB" dirty="0"/>
          </a:p>
        </p:txBody>
      </p:sp>
    </p:spTree>
    <p:extLst>
      <p:ext uri="{BB962C8B-B14F-4D97-AF65-F5344CB8AC3E}">
        <p14:creationId xmlns:p14="http://schemas.microsoft.com/office/powerpoint/2010/main" val="2344564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35892" indent="-283035">
              <a:defRPr sz="2400">
                <a:solidFill>
                  <a:schemeClr val="tx1"/>
                </a:solidFill>
                <a:latin typeface="Times New Roman" panose="02020603050405020304" pitchFamily="18" charset="0"/>
              </a:defRPr>
            </a:lvl2pPr>
            <a:lvl3pPr marL="1132142" indent="-226428">
              <a:defRPr sz="2400">
                <a:solidFill>
                  <a:schemeClr val="tx1"/>
                </a:solidFill>
                <a:latin typeface="Times New Roman" panose="02020603050405020304" pitchFamily="18" charset="0"/>
              </a:defRPr>
            </a:lvl3pPr>
            <a:lvl4pPr marL="1584998" indent="-226428">
              <a:defRPr sz="2400">
                <a:solidFill>
                  <a:schemeClr val="tx1"/>
                </a:solidFill>
                <a:latin typeface="Times New Roman" panose="02020603050405020304" pitchFamily="18" charset="0"/>
              </a:defRPr>
            </a:lvl4pPr>
            <a:lvl5pPr marL="2037855" indent="-226428">
              <a:defRPr sz="2400">
                <a:solidFill>
                  <a:schemeClr val="tx1"/>
                </a:solidFill>
                <a:latin typeface="Times New Roman" panose="02020603050405020304" pitchFamily="18" charset="0"/>
              </a:defRPr>
            </a:lvl5pPr>
            <a:lvl6pPr marL="2490711" indent="-226428" eaLnBrk="0" fontAlgn="base" hangingPunct="0">
              <a:spcBef>
                <a:spcPct val="0"/>
              </a:spcBef>
              <a:spcAft>
                <a:spcPct val="0"/>
              </a:spcAft>
              <a:defRPr sz="2400">
                <a:solidFill>
                  <a:schemeClr val="tx1"/>
                </a:solidFill>
                <a:latin typeface="Times New Roman" panose="02020603050405020304" pitchFamily="18" charset="0"/>
              </a:defRPr>
            </a:lvl6pPr>
            <a:lvl7pPr marL="2943568" indent="-226428" eaLnBrk="0" fontAlgn="base" hangingPunct="0">
              <a:spcBef>
                <a:spcPct val="0"/>
              </a:spcBef>
              <a:spcAft>
                <a:spcPct val="0"/>
              </a:spcAft>
              <a:defRPr sz="2400">
                <a:solidFill>
                  <a:schemeClr val="tx1"/>
                </a:solidFill>
                <a:latin typeface="Times New Roman" panose="02020603050405020304" pitchFamily="18" charset="0"/>
              </a:defRPr>
            </a:lvl7pPr>
            <a:lvl8pPr marL="3396425" indent="-226428" eaLnBrk="0" fontAlgn="base" hangingPunct="0">
              <a:spcBef>
                <a:spcPct val="0"/>
              </a:spcBef>
              <a:spcAft>
                <a:spcPct val="0"/>
              </a:spcAft>
              <a:defRPr sz="2400">
                <a:solidFill>
                  <a:schemeClr val="tx1"/>
                </a:solidFill>
                <a:latin typeface="Times New Roman" panose="02020603050405020304" pitchFamily="18" charset="0"/>
              </a:defRPr>
            </a:lvl8pPr>
            <a:lvl9pPr marL="3849281" indent="-226428" eaLnBrk="0" fontAlgn="base" hangingPunct="0">
              <a:spcBef>
                <a:spcPct val="0"/>
              </a:spcBef>
              <a:spcAft>
                <a:spcPct val="0"/>
              </a:spcAft>
              <a:defRPr sz="2400">
                <a:solidFill>
                  <a:schemeClr val="tx1"/>
                </a:solidFill>
                <a:latin typeface="Times New Roman" panose="02020603050405020304" pitchFamily="18" charset="0"/>
              </a:defRPr>
            </a:lvl9pPr>
          </a:lstStyle>
          <a:p>
            <a:fld id="{0F4A3C0E-3651-45C5-AD9F-DFAF88E2E99D}" type="slidenum">
              <a:rPr lang="en-GB" altLang="en-US" sz="1200">
                <a:solidFill>
                  <a:srgbClr val="000000"/>
                </a:solidFill>
              </a:rPr>
              <a:pPr/>
              <a:t>22</a:t>
            </a:fld>
            <a:endParaRPr lang="en-GB" altLang="en-US" sz="1200">
              <a:solidFill>
                <a:srgbClr val="000000"/>
              </a:solidFill>
            </a:endParaRPr>
          </a:p>
        </p:txBody>
      </p:sp>
    </p:spTree>
    <p:extLst>
      <p:ext uri="{BB962C8B-B14F-4D97-AF65-F5344CB8AC3E}">
        <p14:creationId xmlns:p14="http://schemas.microsoft.com/office/powerpoint/2010/main" val="4241978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0B43CC3-2C60-4828-A9A0-75B5CE6A5BB9}" type="slidenum">
              <a:rPr lang="en-GB" smtClean="0"/>
              <a:t>26</a:t>
            </a:fld>
            <a:endParaRPr lang="en-GB"/>
          </a:p>
        </p:txBody>
      </p:sp>
    </p:spTree>
    <p:extLst>
      <p:ext uri="{BB962C8B-B14F-4D97-AF65-F5344CB8AC3E}">
        <p14:creationId xmlns:p14="http://schemas.microsoft.com/office/powerpoint/2010/main" val="1122084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0B43CC3-2C60-4828-A9A0-75B5CE6A5BB9}" type="slidenum">
              <a:rPr lang="en-GB" smtClean="0"/>
              <a:t>27</a:t>
            </a:fld>
            <a:endParaRPr lang="en-GB"/>
          </a:p>
        </p:txBody>
      </p:sp>
    </p:spTree>
    <p:extLst>
      <p:ext uri="{BB962C8B-B14F-4D97-AF65-F5344CB8AC3E}">
        <p14:creationId xmlns:p14="http://schemas.microsoft.com/office/powerpoint/2010/main" val="40722387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06806" y="386104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5" name="Footer Placeholder 4"/>
          <p:cNvSpPr>
            <a:spLocks noGrp="1"/>
          </p:cNvSpPr>
          <p:nvPr>
            <p:ph type="ftr" sz="quarter" idx="11"/>
          </p:nvPr>
        </p:nvSpPr>
        <p:spPr>
          <a:xfrm>
            <a:off x="395536" y="5733256"/>
            <a:ext cx="8064896" cy="988219"/>
          </a:xfrm>
        </p:spPr>
        <p:txBody>
          <a:bodyPr/>
          <a:lstStyle/>
          <a:p>
            <a:endParaRPr lang="en-GB" dirty="0"/>
          </a:p>
        </p:txBody>
      </p:sp>
      <p:pic>
        <p:nvPicPr>
          <p:cNvPr id="7" name="Picture 6" descr="A picture containing object&#10;&#10;Description generated with high confidence">
            <a:extLst>
              <a:ext uri="{FF2B5EF4-FFF2-40B4-BE49-F238E27FC236}">
                <a16:creationId xmlns:a16="http://schemas.microsoft.com/office/drawing/2014/main" id="{3E90558A-FF0E-433D-9F99-C278CBF46E1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3848" y="5774430"/>
            <a:ext cx="2645655" cy="1049443"/>
          </a:xfrm>
          <a:prstGeom prst="rect">
            <a:avLst/>
          </a:prstGeom>
        </p:spPr>
      </p:pic>
    </p:spTree>
    <p:extLst>
      <p:ext uri="{BB962C8B-B14F-4D97-AF65-F5344CB8AC3E}">
        <p14:creationId xmlns:p14="http://schemas.microsoft.com/office/powerpoint/2010/main" val="581657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9E2ABD-4A1F-4960-A611-9DAEC22F17D7}" type="datetimeFigureOut">
              <a:rPr lang="en-GB" smtClean="0"/>
              <a:t>10/01/2019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BFC3C0A-91C9-448E-B9B7-9857580C543B}" type="slidenum">
              <a:rPr lang="en-GB" smtClean="0"/>
              <a:t>‹#›</a:t>
            </a:fld>
            <a:endParaRPr lang="en-GB" dirty="0"/>
          </a:p>
        </p:txBody>
      </p:sp>
    </p:spTree>
    <p:extLst>
      <p:ext uri="{BB962C8B-B14F-4D97-AF65-F5344CB8AC3E}">
        <p14:creationId xmlns:p14="http://schemas.microsoft.com/office/powerpoint/2010/main" val="301661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9E2ABD-4A1F-4960-A611-9DAEC22F17D7}" type="datetimeFigureOut">
              <a:rPr lang="en-GB" smtClean="0"/>
              <a:t>10/01/2019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BFC3C0A-91C9-448E-B9B7-9857580C543B}" type="slidenum">
              <a:rPr lang="en-GB" smtClean="0"/>
              <a:t>‹#›</a:t>
            </a:fld>
            <a:endParaRPr lang="en-GB" dirty="0"/>
          </a:p>
        </p:txBody>
      </p:sp>
    </p:spTree>
    <p:extLst>
      <p:ext uri="{BB962C8B-B14F-4D97-AF65-F5344CB8AC3E}">
        <p14:creationId xmlns:p14="http://schemas.microsoft.com/office/powerpoint/2010/main" val="245364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67544" y="1628800"/>
            <a:ext cx="8229600" cy="43444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356552" y="5877272"/>
            <a:ext cx="8391912" cy="746105"/>
          </a:xfrm>
        </p:spPr>
        <p:txBody>
          <a:bodyPr/>
          <a:lstStyle/>
          <a:p>
            <a:endParaRPr lang="en-GB" dirty="0"/>
          </a:p>
        </p:txBody>
      </p:sp>
      <p:pic>
        <p:nvPicPr>
          <p:cNvPr id="17" name="Picture 16" descr="A picture containing object&#10;&#10;Description generated with high confidence">
            <a:extLst>
              <a:ext uri="{FF2B5EF4-FFF2-40B4-BE49-F238E27FC236}">
                <a16:creationId xmlns:a16="http://schemas.microsoft.com/office/drawing/2014/main" id="{843362CE-A1CE-4C53-94EA-7107BE34B20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0272" y="6032182"/>
            <a:ext cx="1787864" cy="709186"/>
          </a:xfrm>
          <a:prstGeom prst="rect">
            <a:avLst/>
          </a:prstGeom>
        </p:spPr>
      </p:pic>
    </p:spTree>
    <p:extLst>
      <p:ext uri="{BB962C8B-B14F-4D97-AF65-F5344CB8AC3E}">
        <p14:creationId xmlns:p14="http://schemas.microsoft.com/office/powerpoint/2010/main" val="69320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9E2ABD-4A1F-4960-A611-9DAEC22F17D7}" type="datetimeFigureOut">
              <a:rPr lang="en-GB" smtClean="0"/>
              <a:t>10/01/2019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BFC3C0A-91C9-448E-B9B7-9857580C543B}" type="slidenum">
              <a:rPr lang="en-GB" smtClean="0"/>
              <a:t>‹#›</a:t>
            </a:fld>
            <a:endParaRPr lang="en-GB" dirty="0"/>
          </a:p>
        </p:txBody>
      </p:sp>
      <p:pic>
        <p:nvPicPr>
          <p:cNvPr id="13" name="Picture 12" descr="A picture containing object&#10;&#10;Description generated with high confidence">
            <a:extLst>
              <a:ext uri="{FF2B5EF4-FFF2-40B4-BE49-F238E27FC236}">
                <a16:creationId xmlns:a16="http://schemas.microsoft.com/office/drawing/2014/main" id="{897D8273-7CB8-4856-A0CA-C741E35606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41772"/>
            <a:ext cx="1763688" cy="699596"/>
          </a:xfrm>
          <a:prstGeom prst="rect">
            <a:avLst/>
          </a:prstGeom>
        </p:spPr>
      </p:pic>
    </p:spTree>
    <p:extLst>
      <p:ext uri="{BB962C8B-B14F-4D97-AF65-F5344CB8AC3E}">
        <p14:creationId xmlns:p14="http://schemas.microsoft.com/office/powerpoint/2010/main" val="733618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9E2ABD-4A1F-4960-A611-9DAEC22F17D7}" type="datetimeFigureOut">
              <a:rPr lang="en-GB" smtClean="0"/>
              <a:t>10/01/2019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BFC3C0A-91C9-448E-B9B7-9857580C543B}" type="slidenum">
              <a:rPr lang="en-GB" smtClean="0"/>
              <a:t>‹#›</a:t>
            </a:fld>
            <a:endParaRPr lang="en-GB" dirty="0"/>
          </a:p>
        </p:txBody>
      </p:sp>
      <p:pic>
        <p:nvPicPr>
          <p:cNvPr id="8" name="Picture 7" descr="A picture containing object&#10;&#10;Description generated with high confidence">
            <a:extLst>
              <a:ext uri="{FF2B5EF4-FFF2-40B4-BE49-F238E27FC236}">
                <a16:creationId xmlns:a16="http://schemas.microsoft.com/office/drawing/2014/main" id="{9F9A2D9D-0FA4-4228-80C2-577251CA216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41772"/>
            <a:ext cx="1763688" cy="699596"/>
          </a:xfrm>
          <a:prstGeom prst="rect">
            <a:avLst/>
          </a:prstGeom>
        </p:spPr>
      </p:pic>
    </p:spTree>
    <p:extLst>
      <p:ext uri="{BB962C8B-B14F-4D97-AF65-F5344CB8AC3E}">
        <p14:creationId xmlns:p14="http://schemas.microsoft.com/office/powerpoint/2010/main" val="211767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79E2ABD-4A1F-4960-A611-9DAEC22F17D7}" type="datetimeFigureOut">
              <a:rPr lang="en-GB" smtClean="0"/>
              <a:t>10/01/2019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BFC3C0A-91C9-448E-B9B7-9857580C543B}" type="slidenum">
              <a:rPr lang="en-GB" smtClean="0"/>
              <a:t>‹#›</a:t>
            </a:fld>
            <a:endParaRPr lang="en-GB" dirty="0"/>
          </a:p>
        </p:txBody>
      </p:sp>
      <p:pic>
        <p:nvPicPr>
          <p:cNvPr id="10" name="Picture 9" descr="A picture containing object&#10;&#10;Description generated with high confidence">
            <a:extLst>
              <a:ext uri="{FF2B5EF4-FFF2-40B4-BE49-F238E27FC236}">
                <a16:creationId xmlns:a16="http://schemas.microsoft.com/office/drawing/2014/main" id="{2C9E7641-583E-469A-B34E-A071A48DA71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41772"/>
            <a:ext cx="1763688" cy="699596"/>
          </a:xfrm>
          <a:prstGeom prst="rect">
            <a:avLst/>
          </a:prstGeom>
        </p:spPr>
      </p:pic>
    </p:spTree>
    <p:extLst>
      <p:ext uri="{BB962C8B-B14F-4D97-AF65-F5344CB8AC3E}">
        <p14:creationId xmlns:p14="http://schemas.microsoft.com/office/powerpoint/2010/main" val="2742585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79E2ABD-4A1F-4960-A611-9DAEC22F17D7}" type="datetimeFigureOut">
              <a:rPr lang="en-GB" smtClean="0"/>
              <a:t>10/01/2019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BFC3C0A-91C9-448E-B9B7-9857580C543B}" type="slidenum">
              <a:rPr lang="en-GB" smtClean="0"/>
              <a:t>‹#›</a:t>
            </a:fld>
            <a:endParaRPr lang="en-GB" dirty="0"/>
          </a:p>
        </p:txBody>
      </p:sp>
    </p:spTree>
    <p:extLst>
      <p:ext uri="{BB962C8B-B14F-4D97-AF65-F5344CB8AC3E}">
        <p14:creationId xmlns:p14="http://schemas.microsoft.com/office/powerpoint/2010/main" val="3073720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E2ABD-4A1F-4960-A611-9DAEC22F17D7}" type="datetimeFigureOut">
              <a:rPr lang="en-GB" smtClean="0"/>
              <a:t>10/01/2019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BFC3C0A-91C9-448E-B9B7-9857580C543B}" type="slidenum">
              <a:rPr lang="en-GB" smtClean="0"/>
              <a:t>‹#›</a:t>
            </a:fld>
            <a:endParaRPr lang="en-GB" dirty="0"/>
          </a:p>
        </p:txBody>
      </p:sp>
    </p:spTree>
    <p:extLst>
      <p:ext uri="{BB962C8B-B14F-4D97-AF65-F5344CB8AC3E}">
        <p14:creationId xmlns:p14="http://schemas.microsoft.com/office/powerpoint/2010/main" val="60385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9E2ABD-4A1F-4960-A611-9DAEC22F17D7}" type="datetimeFigureOut">
              <a:rPr lang="en-GB" smtClean="0"/>
              <a:t>10/01/2019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BFC3C0A-91C9-448E-B9B7-9857580C543B}" type="slidenum">
              <a:rPr lang="en-GB" smtClean="0"/>
              <a:t>‹#›</a:t>
            </a:fld>
            <a:endParaRPr lang="en-GB" dirty="0"/>
          </a:p>
        </p:txBody>
      </p:sp>
    </p:spTree>
    <p:extLst>
      <p:ext uri="{BB962C8B-B14F-4D97-AF65-F5344CB8AC3E}">
        <p14:creationId xmlns:p14="http://schemas.microsoft.com/office/powerpoint/2010/main" val="2414629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9E2ABD-4A1F-4960-A611-9DAEC22F17D7}" type="datetimeFigureOut">
              <a:rPr lang="en-GB" smtClean="0"/>
              <a:t>10/01/2019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BFC3C0A-91C9-448E-B9B7-9857580C543B}" type="slidenum">
              <a:rPr lang="en-GB" smtClean="0"/>
              <a:t>‹#›</a:t>
            </a:fld>
            <a:endParaRPr lang="en-GB" dirty="0"/>
          </a:p>
        </p:txBody>
      </p:sp>
    </p:spTree>
    <p:extLst>
      <p:ext uri="{BB962C8B-B14F-4D97-AF65-F5344CB8AC3E}">
        <p14:creationId xmlns:p14="http://schemas.microsoft.com/office/powerpoint/2010/main" val="205665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E2ABD-4A1F-4960-A611-9DAEC22F17D7}" type="datetimeFigureOut">
              <a:rPr lang="en-GB" smtClean="0"/>
              <a:t>10/01/2019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C3C0A-91C9-448E-B9B7-9857580C543B}" type="slidenum">
              <a:rPr lang="en-GB" smtClean="0"/>
              <a:t>‹#›</a:t>
            </a:fld>
            <a:endParaRPr lang="en-GB" dirty="0"/>
          </a:p>
        </p:txBody>
      </p:sp>
    </p:spTree>
    <p:extLst>
      <p:ext uri="{BB962C8B-B14F-4D97-AF65-F5344CB8AC3E}">
        <p14:creationId xmlns:p14="http://schemas.microsoft.com/office/powerpoint/2010/main" val="3429834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rhodes@bolton.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hyperlink" Target="mailto:uvac@bolton.ac.uk" TargetMode="External"/><Relationship Id="rId7" Type="http://schemas.openxmlformats.org/officeDocument/2006/relationships/hyperlink" Target="https://register.gotowebinar.com/recording/3395750795043933446" TargetMode="External"/><Relationship Id="rId12"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register.gotowebinar.com/recording/1542636100551537676" TargetMode="External"/><Relationship Id="rId11" Type="http://schemas.openxmlformats.org/officeDocument/2006/relationships/image" Target="../media/image9.svg"/><Relationship Id="rId5" Type="http://schemas.openxmlformats.org/officeDocument/2006/relationships/hyperlink" Target="https://uvac.ac.uk/wp-content/uploads/2018/12/roatp-narrative-dec2018-v2-2.docx" TargetMode="External"/><Relationship Id="rId10" Type="http://schemas.openxmlformats.org/officeDocument/2006/relationships/image" Target="../media/image8.png"/><Relationship Id="rId4" Type="http://schemas.openxmlformats.org/officeDocument/2006/relationships/hyperlink" Target="https://uvac.ac.uk/wp-content/uploads/2018/12/roatp-attachments-dec2018.docx"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9572" y="1700808"/>
            <a:ext cx="7772400" cy="2592288"/>
          </a:xfrm>
        </p:spPr>
        <p:txBody>
          <a:bodyPr>
            <a:noAutofit/>
          </a:bodyPr>
          <a:lstStyle/>
          <a:p>
            <a:r>
              <a:rPr lang="en-GB" sz="3600" b="1" dirty="0">
                <a:solidFill>
                  <a:srgbClr val="1A210D"/>
                </a:solidFill>
              </a:rPr>
              <a:t>The Register of Apprenticeship Training Organisations 2018</a:t>
            </a:r>
            <a:br>
              <a:rPr lang="en-GB" sz="3600" b="1" dirty="0">
                <a:solidFill>
                  <a:srgbClr val="1A210D"/>
                </a:solidFill>
              </a:rPr>
            </a:br>
            <a:r>
              <a:rPr lang="en-GB" sz="3600" b="1" dirty="0">
                <a:solidFill>
                  <a:srgbClr val="1A210D"/>
                </a:solidFill>
              </a:rPr>
              <a:t>Making an Effective Application</a:t>
            </a:r>
            <a:br>
              <a:rPr lang="en-GB" sz="3600" b="1" dirty="0">
                <a:solidFill>
                  <a:srgbClr val="1A210D"/>
                </a:solidFill>
              </a:rPr>
            </a:br>
            <a:br>
              <a:rPr lang="en-GB" sz="3600" b="1" dirty="0">
                <a:solidFill>
                  <a:srgbClr val="1A210D"/>
                </a:solidFill>
              </a:rPr>
            </a:br>
            <a:r>
              <a:rPr lang="en-GB" sz="3200" dirty="0">
                <a:solidFill>
                  <a:srgbClr val="1A210D"/>
                </a:solidFill>
              </a:rPr>
              <a:t>INTRODUCTION-updated 10 Jan 2018</a:t>
            </a:r>
            <a:endParaRPr lang="en-GB" sz="3600" dirty="0">
              <a:solidFill>
                <a:srgbClr val="1A210D"/>
              </a:solidFill>
            </a:endParaRPr>
          </a:p>
        </p:txBody>
      </p:sp>
      <p:sp>
        <p:nvSpPr>
          <p:cNvPr id="3" name="Subtitle 2"/>
          <p:cNvSpPr>
            <a:spLocks noGrp="1"/>
          </p:cNvSpPr>
          <p:nvPr>
            <p:ph type="subTitle" idx="1"/>
          </p:nvPr>
        </p:nvSpPr>
        <p:spPr>
          <a:xfrm>
            <a:off x="323528" y="5157192"/>
            <a:ext cx="8564488" cy="648072"/>
          </a:xfrm>
        </p:spPr>
        <p:txBody>
          <a:bodyPr>
            <a:normAutofit/>
          </a:bodyPr>
          <a:lstStyle/>
          <a:p>
            <a:pPr>
              <a:lnSpc>
                <a:spcPct val="120000"/>
              </a:lnSpc>
            </a:pPr>
            <a:r>
              <a:rPr lang="en-GB" sz="2400" b="1" dirty="0">
                <a:solidFill>
                  <a:schemeClr val="tx1"/>
                </a:solidFill>
              </a:rPr>
              <a:t>Rebecca Rhodes,  Senior Associate, UVAC:   </a:t>
            </a:r>
            <a:r>
              <a:rPr lang="en-GB" sz="2400" b="1" dirty="0">
                <a:solidFill>
                  <a:schemeClr val="tx1"/>
                </a:solidFill>
                <a:hlinkClick r:id="rId2"/>
              </a:rPr>
              <a:t>r.rhodes@bolton.ac.uk</a:t>
            </a:r>
            <a:endParaRPr lang="en-GB" sz="2400" b="1" dirty="0">
              <a:solidFill>
                <a:schemeClr val="tx1"/>
              </a:solidFill>
            </a:endParaRPr>
          </a:p>
          <a:p>
            <a:pPr>
              <a:lnSpc>
                <a:spcPct val="120000"/>
              </a:lnSpc>
            </a:pPr>
            <a:endParaRPr lang="en-GB" sz="2400" b="1" dirty="0">
              <a:solidFill>
                <a:schemeClr val="tx1"/>
              </a:solidFill>
            </a:endParaRPr>
          </a:p>
          <a:p>
            <a:pPr>
              <a:lnSpc>
                <a:spcPct val="120000"/>
              </a:lnSpc>
            </a:pPr>
            <a:endParaRPr lang="en-GB" sz="2400" b="1" dirty="0">
              <a:solidFill>
                <a:schemeClr val="tx1"/>
              </a:solidFill>
            </a:endParaRPr>
          </a:p>
        </p:txBody>
      </p:sp>
    </p:spTree>
    <p:extLst>
      <p:ext uri="{BB962C8B-B14F-4D97-AF65-F5344CB8AC3E}">
        <p14:creationId xmlns:p14="http://schemas.microsoft.com/office/powerpoint/2010/main" val="1429241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endParaRPr lang="en-GB" dirty="0"/>
          </a:p>
        </p:txBody>
      </p:sp>
      <p:sp>
        <p:nvSpPr>
          <p:cNvPr id="3" name="Content Placeholder 2">
            <a:extLst>
              <a:ext uri="{FF2B5EF4-FFF2-40B4-BE49-F238E27FC236}">
                <a16:creationId xmlns:a16="http://schemas.microsoft.com/office/drawing/2014/main" id="{DFEE33E1-0BE3-4E13-9D6F-0BE165FAF56E}"/>
              </a:ext>
            </a:extLst>
          </p:cNvPr>
          <p:cNvSpPr>
            <a:spLocks noGrp="1"/>
          </p:cNvSpPr>
          <p:nvPr>
            <p:ph idx="1"/>
          </p:nvPr>
        </p:nvSpPr>
        <p:spPr>
          <a:xfrm>
            <a:off x="484922" y="846138"/>
            <a:ext cx="8229600" cy="5737224"/>
          </a:xfrm>
        </p:spPr>
        <p:txBody>
          <a:bodyPr>
            <a:normAutofit lnSpcReduction="10000"/>
          </a:bodyPr>
          <a:lstStyle/>
          <a:p>
            <a:pPr marL="0" indent="0">
              <a:buNone/>
            </a:pPr>
            <a:r>
              <a:rPr lang="en-GB" sz="2400" dirty="0"/>
              <a:t>‘We will get confirmation from other registration processes, or information held in the public domain’</a:t>
            </a:r>
            <a:br>
              <a:rPr lang="en-GB" sz="2400" dirty="0"/>
            </a:br>
            <a:endParaRPr lang="en-GB" sz="2400" dirty="0">
              <a:ea typeface="Tahoma" panose="020B0604030504040204" pitchFamily="34" charset="0"/>
              <a:cs typeface="Tahoma" panose="020B0604030504040204" pitchFamily="34" charset="0"/>
            </a:endParaRPr>
          </a:p>
          <a:p>
            <a:r>
              <a:rPr lang="en-GB" sz="2400" dirty="0">
                <a:ea typeface="Tahoma" panose="020B0604030504040204" pitchFamily="34" charset="0"/>
                <a:cs typeface="Tahoma" panose="020B0604030504040204" pitchFamily="34" charset="0"/>
              </a:rPr>
              <a:t>If you are funded by OfS</a:t>
            </a:r>
          </a:p>
          <a:p>
            <a:pPr lvl="1"/>
            <a:r>
              <a:rPr lang="en-GB" sz="2400" dirty="0">
                <a:ea typeface="Tahoma" panose="020B0604030504040204" pitchFamily="34" charset="0"/>
                <a:cs typeface="Tahoma" panose="020B0604030504040204" pitchFamily="34" charset="0"/>
              </a:rPr>
              <a:t>You do not need to complete:</a:t>
            </a:r>
          </a:p>
          <a:p>
            <a:pPr lvl="2"/>
            <a:r>
              <a:rPr lang="en-GB" sz="1800" dirty="0">
                <a:ea typeface="Tahoma" panose="020B0604030504040204" pitchFamily="34" charset="0"/>
                <a:cs typeface="Tahoma" panose="020B0604030504040204" pitchFamily="34" charset="0"/>
              </a:rPr>
              <a:t> ‘your apprentices’ welfare’</a:t>
            </a:r>
          </a:p>
          <a:p>
            <a:pPr lvl="2"/>
            <a:r>
              <a:rPr lang="en-GB" sz="1800" dirty="0">
                <a:ea typeface="Tahoma" panose="020B0604030504040204" pitchFamily="34" charset="0"/>
                <a:cs typeface="Tahoma" panose="020B0604030504040204" pitchFamily="34" charset="0"/>
              </a:rPr>
              <a:t>Financial Health (1.6.2 HEI monitored &amp; supported by OfS)</a:t>
            </a:r>
          </a:p>
          <a:p>
            <a:pPr lvl="1"/>
            <a:endParaRPr lang="en-GB" sz="2400" dirty="0">
              <a:ea typeface="Tahoma" panose="020B0604030504040204" pitchFamily="34" charset="0"/>
              <a:cs typeface="Tahoma" panose="020B0604030504040204" pitchFamily="34" charset="0"/>
            </a:endParaRPr>
          </a:p>
          <a:p>
            <a:r>
              <a:rPr lang="en-GB" sz="2400" dirty="0">
                <a:ea typeface="Tahoma" panose="020B0604030504040204" pitchFamily="34" charset="0"/>
                <a:cs typeface="Tahoma" panose="020B0604030504040204" pitchFamily="34" charset="0"/>
              </a:rPr>
              <a:t>If you have an Ofsted grade of ‘outstanding’ or ‘good’ for apprenticeships, awarded in the last 3 years and have maintained ESFA, Skills Funding Agency (SFA) or Education Funding Agency (EFA) funding since then: </a:t>
            </a:r>
          </a:p>
          <a:p>
            <a:pPr lvl="1"/>
            <a:r>
              <a:rPr lang="en-GB" sz="2400" dirty="0">
                <a:ea typeface="Tahoma" panose="020B0604030504040204" pitchFamily="34" charset="0"/>
                <a:cs typeface="Tahoma" panose="020B0604030504040204" pitchFamily="34" charset="0"/>
              </a:rPr>
              <a:t>You do not need to complete:</a:t>
            </a:r>
          </a:p>
          <a:p>
            <a:pPr lvl="2"/>
            <a:r>
              <a:rPr lang="en-GB" sz="1800" dirty="0">
                <a:ea typeface="Tahoma" panose="020B0604030504040204" pitchFamily="34" charset="0"/>
                <a:cs typeface="Tahoma" panose="020B0604030504040204" pitchFamily="34" charset="0"/>
              </a:rPr>
              <a:t> ‘your leaders and managers’ </a:t>
            </a:r>
          </a:p>
          <a:p>
            <a:pPr lvl="2"/>
            <a:r>
              <a:rPr lang="en-GB" sz="1800" dirty="0">
                <a:ea typeface="Tahoma" panose="020B0604030504040204" pitchFamily="34" charset="0"/>
                <a:cs typeface="Tahoma" panose="020B0604030504040204" pitchFamily="34" charset="0"/>
              </a:rPr>
              <a:t> ‘your apprentices’ welfare’</a:t>
            </a:r>
          </a:p>
          <a:p>
            <a:endParaRPr lang="en-GB" sz="1000" dirty="0"/>
          </a:p>
        </p:txBody>
      </p:sp>
      <p:sp>
        <p:nvSpPr>
          <p:cNvPr id="10" name="TextBox 9"/>
          <p:cNvSpPr txBox="1"/>
          <p:nvPr/>
        </p:nvSpPr>
        <p:spPr>
          <a:xfrm>
            <a:off x="429478" y="138252"/>
            <a:ext cx="7704856" cy="707886"/>
          </a:xfrm>
          <a:prstGeom prst="rect">
            <a:avLst/>
          </a:prstGeom>
          <a:noFill/>
        </p:spPr>
        <p:txBody>
          <a:bodyPr wrap="square" rtlCol="0">
            <a:spAutoFit/>
          </a:bodyPr>
          <a:lstStyle/>
          <a:p>
            <a:r>
              <a:rPr lang="en-GB" sz="4000" dirty="0"/>
              <a:t>Document – Exemptions  </a:t>
            </a:r>
          </a:p>
        </p:txBody>
      </p:sp>
    </p:spTree>
    <p:extLst>
      <p:ext uri="{BB962C8B-B14F-4D97-AF65-F5344CB8AC3E}">
        <p14:creationId xmlns:p14="http://schemas.microsoft.com/office/powerpoint/2010/main" val="364216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6953D-1778-4E0E-98E0-7CE7C6A6F1DD}"/>
              </a:ext>
            </a:extLst>
          </p:cNvPr>
          <p:cNvSpPr>
            <a:spLocks noGrp="1"/>
          </p:cNvSpPr>
          <p:nvPr>
            <p:ph type="title"/>
          </p:nvPr>
        </p:nvSpPr>
        <p:spPr/>
        <p:txBody>
          <a:bodyPr/>
          <a:lstStyle/>
          <a:p>
            <a:r>
              <a:rPr lang="en-GB" dirty="0"/>
              <a:t>Narrative Section Guide </a:t>
            </a:r>
          </a:p>
        </p:txBody>
      </p:sp>
      <p:pic>
        <p:nvPicPr>
          <p:cNvPr id="3" name="Picture 2">
            <a:extLst>
              <a:ext uri="{FF2B5EF4-FFF2-40B4-BE49-F238E27FC236}">
                <a16:creationId xmlns:a16="http://schemas.microsoft.com/office/drawing/2014/main" id="{FD0E1DCA-B4AA-4DDA-B8AF-5D1DBCCFD27F}"/>
              </a:ext>
            </a:extLst>
          </p:cNvPr>
          <p:cNvPicPr>
            <a:picLocks noChangeAspect="1"/>
          </p:cNvPicPr>
          <p:nvPr/>
        </p:nvPicPr>
        <p:blipFill rotWithShape="1">
          <a:blip r:embed="rId2"/>
          <a:srcRect l="2750" t="28580" r="5001" b="21021"/>
          <a:stretch/>
        </p:blipFill>
        <p:spPr>
          <a:xfrm>
            <a:off x="354360" y="2204864"/>
            <a:ext cx="8435280" cy="39658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Box 3">
            <a:extLst>
              <a:ext uri="{FF2B5EF4-FFF2-40B4-BE49-F238E27FC236}">
                <a16:creationId xmlns:a16="http://schemas.microsoft.com/office/drawing/2014/main" id="{DA89CE34-B6E2-4E9A-B715-E5A350948351}"/>
              </a:ext>
            </a:extLst>
          </p:cNvPr>
          <p:cNvSpPr txBox="1"/>
          <p:nvPr/>
        </p:nvSpPr>
        <p:spPr>
          <a:xfrm>
            <a:off x="827584" y="1367696"/>
            <a:ext cx="6912768" cy="646331"/>
          </a:xfrm>
          <a:prstGeom prst="rect">
            <a:avLst/>
          </a:prstGeom>
          <a:noFill/>
        </p:spPr>
        <p:txBody>
          <a:bodyPr wrap="square" rtlCol="0">
            <a:spAutoFit/>
          </a:bodyPr>
          <a:lstStyle/>
          <a:p>
            <a:r>
              <a:rPr lang="en-GB" dirty="0"/>
              <a:t>UVAC word form including bullets from the main guidance for each narrative section – available from the website today  </a:t>
            </a:r>
          </a:p>
        </p:txBody>
      </p:sp>
    </p:spTree>
    <p:extLst>
      <p:ext uri="{BB962C8B-B14F-4D97-AF65-F5344CB8AC3E}">
        <p14:creationId xmlns:p14="http://schemas.microsoft.com/office/powerpoint/2010/main" val="3356194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A895A-301B-47B3-83F7-D65EE04C79DC}"/>
              </a:ext>
            </a:extLst>
          </p:cNvPr>
          <p:cNvSpPr>
            <a:spLocks noGrp="1"/>
          </p:cNvSpPr>
          <p:nvPr>
            <p:ph type="title"/>
          </p:nvPr>
        </p:nvSpPr>
        <p:spPr>
          <a:xfrm>
            <a:off x="457200" y="274638"/>
            <a:ext cx="8229600" cy="418058"/>
          </a:xfrm>
        </p:spPr>
        <p:txBody>
          <a:bodyPr>
            <a:normAutofit fontScale="90000"/>
          </a:bodyPr>
          <a:lstStyle/>
          <a:p>
            <a:r>
              <a:rPr lang="en-GB" dirty="0"/>
              <a:t>At A Glance </a:t>
            </a:r>
          </a:p>
        </p:txBody>
      </p:sp>
      <p:sp>
        <p:nvSpPr>
          <p:cNvPr id="3" name="Content Placeholder 2">
            <a:extLst>
              <a:ext uri="{FF2B5EF4-FFF2-40B4-BE49-F238E27FC236}">
                <a16:creationId xmlns:a16="http://schemas.microsoft.com/office/drawing/2014/main" id="{2BB94124-B154-433F-AE8B-DAA20170F9E5}"/>
              </a:ext>
            </a:extLst>
          </p:cNvPr>
          <p:cNvSpPr>
            <a:spLocks noGrp="1"/>
          </p:cNvSpPr>
          <p:nvPr>
            <p:ph idx="1"/>
          </p:nvPr>
        </p:nvSpPr>
        <p:spPr>
          <a:xfrm>
            <a:off x="457200" y="1052736"/>
            <a:ext cx="8229600" cy="5112568"/>
          </a:xfrm>
        </p:spPr>
        <p:txBody>
          <a:bodyPr>
            <a:normAutofit/>
          </a:bodyPr>
          <a:lstStyle/>
          <a:p>
            <a:r>
              <a:rPr lang="en-GB" sz="2400" dirty="0"/>
              <a:t>Your organisation (OD-)</a:t>
            </a:r>
          </a:p>
          <a:p>
            <a:r>
              <a:rPr lang="en-GB" sz="2400" dirty="0"/>
              <a:t>Your declarations (DE-EX-) </a:t>
            </a:r>
          </a:p>
          <a:p>
            <a:r>
              <a:rPr lang="en-GB" sz="2400" dirty="0"/>
              <a:t>Your financial health (FH-)</a:t>
            </a:r>
          </a:p>
          <a:p>
            <a:r>
              <a:rPr lang="en-GB" sz="2400" dirty="0"/>
              <a:t>Your profile (PR-)</a:t>
            </a:r>
          </a:p>
          <a:p>
            <a:r>
              <a:rPr lang="en-GB" sz="2400" dirty="0">
                <a:solidFill>
                  <a:srgbClr val="C00000"/>
                </a:solidFill>
              </a:rPr>
              <a:t>Your leaders and managers (CC-LM-) </a:t>
            </a:r>
          </a:p>
          <a:p>
            <a:pPr lvl="1"/>
            <a:r>
              <a:rPr lang="en-GB" sz="1800" b="1" dirty="0">
                <a:solidFill>
                  <a:srgbClr val="C00000"/>
                </a:solidFill>
              </a:rPr>
              <a:t>Upload Management &amp; Hierarchy TEMPLATE</a:t>
            </a:r>
          </a:p>
          <a:p>
            <a:r>
              <a:rPr lang="en-GB" sz="2400" dirty="0">
                <a:solidFill>
                  <a:srgbClr val="C00000"/>
                </a:solidFill>
              </a:rPr>
              <a:t>Your people and planning (CC-PP-) </a:t>
            </a:r>
          </a:p>
          <a:p>
            <a:pPr lvl="1"/>
            <a:r>
              <a:rPr lang="en-GB" sz="1800" b="1" dirty="0">
                <a:solidFill>
                  <a:srgbClr val="C00000"/>
                </a:solidFill>
              </a:rPr>
              <a:t>Upload employees relevant recent experience and qualifications TEMPLATE</a:t>
            </a:r>
            <a:endParaRPr lang="en-GB" sz="1800" dirty="0">
              <a:solidFill>
                <a:srgbClr val="C00000"/>
              </a:solidFill>
            </a:endParaRPr>
          </a:p>
          <a:p>
            <a:r>
              <a:rPr lang="en-GB" sz="2400" dirty="0">
                <a:solidFill>
                  <a:srgbClr val="C00000"/>
                </a:solidFill>
              </a:rPr>
              <a:t>Your readiness to engage (EN-)</a:t>
            </a:r>
          </a:p>
          <a:p>
            <a:r>
              <a:rPr lang="en-GB" sz="2400" dirty="0"/>
              <a:t>Your apprentices welfare (GO-) </a:t>
            </a:r>
          </a:p>
          <a:p>
            <a:r>
              <a:rPr lang="en-GB" sz="2400" dirty="0"/>
              <a:t>Your primary contacts (PC-) </a:t>
            </a:r>
          </a:p>
          <a:p>
            <a:r>
              <a:rPr lang="en-GB" sz="2400" dirty="0"/>
              <a:t>Your application declaration (DE-AP-)</a:t>
            </a:r>
            <a:endParaRPr lang="en-GB" sz="1400" dirty="0"/>
          </a:p>
        </p:txBody>
      </p:sp>
    </p:spTree>
    <p:extLst>
      <p:ext uri="{BB962C8B-B14F-4D97-AF65-F5344CB8AC3E}">
        <p14:creationId xmlns:p14="http://schemas.microsoft.com/office/powerpoint/2010/main" val="488909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E58520B-EA8D-4CC5-B6D1-8A804EEF2B11}"/>
              </a:ext>
            </a:extLst>
          </p:cNvPr>
          <p:cNvSpPr>
            <a:spLocks noGrp="1"/>
          </p:cNvSpPr>
          <p:nvPr>
            <p:ph type="title"/>
          </p:nvPr>
        </p:nvSpPr>
        <p:spPr/>
        <p:txBody>
          <a:bodyPr>
            <a:normAutofit fontScale="90000"/>
          </a:bodyPr>
          <a:lstStyle/>
          <a:p>
            <a:r>
              <a:rPr lang="en-GB" dirty="0"/>
              <a:t>You will Need to Provide – CHECKLST </a:t>
            </a:r>
          </a:p>
        </p:txBody>
      </p:sp>
      <p:sp>
        <p:nvSpPr>
          <p:cNvPr id="6" name="Text Placeholder 5">
            <a:extLst>
              <a:ext uri="{FF2B5EF4-FFF2-40B4-BE49-F238E27FC236}">
                <a16:creationId xmlns:a16="http://schemas.microsoft.com/office/drawing/2014/main" id="{723F6D29-5681-497D-AB2B-79101CB9C936}"/>
              </a:ext>
            </a:extLst>
          </p:cNvPr>
          <p:cNvSpPr>
            <a:spLocks noGrp="1"/>
          </p:cNvSpPr>
          <p:nvPr>
            <p:ph type="body" idx="1"/>
          </p:nvPr>
        </p:nvSpPr>
        <p:spPr/>
        <p:txBody>
          <a:bodyPr/>
          <a:lstStyle/>
          <a:p>
            <a:r>
              <a:rPr lang="en-GB" dirty="0"/>
              <a:t>Documents </a:t>
            </a:r>
          </a:p>
        </p:txBody>
      </p:sp>
      <p:sp>
        <p:nvSpPr>
          <p:cNvPr id="7" name="Content Placeholder 6">
            <a:extLst>
              <a:ext uri="{FF2B5EF4-FFF2-40B4-BE49-F238E27FC236}">
                <a16:creationId xmlns:a16="http://schemas.microsoft.com/office/drawing/2014/main" id="{55095E26-E072-43ED-BAA5-FF16E24DDF16}"/>
              </a:ext>
            </a:extLst>
          </p:cNvPr>
          <p:cNvSpPr>
            <a:spLocks noGrp="1"/>
          </p:cNvSpPr>
          <p:nvPr>
            <p:ph sz="half" idx="2"/>
          </p:nvPr>
        </p:nvSpPr>
        <p:spPr>
          <a:xfrm>
            <a:off x="457200" y="2174875"/>
            <a:ext cx="4040188" cy="1470149"/>
          </a:xfrm>
        </p:spPr>
        <p:txBody>
          <a:bodyPr>
            <a:normAutofit fontScale="70000" lnSpcReduction="20000"/>
          </a:bodyPr>
          <a:lstStyle/>
          <a:p>
            <a:pPr>
              <a:buFont typeface="Wingdings" panose="05000000000000000000" pitchFamily="2" charset="2"/>
              <a:buChar char="q"/>
            </a:pPr>
            <a:r>
              <a:rPr lang="en-GB" dirty="0"/>
              <a:t>management hierarchy for apprenticeships </a:t>
            </a:r>
          </a:p>
          <a:p>
            <a:pPr>
              <a:buFont typeface="Wingdings" panose="05000000000000000000" pitchFamily="2" charset="2"/>
              <a:buChar char="q"/>
            </a:pPr>
            <a:r>
              <a:rPr lang="en-GB" dirty="0"/>
              <a:t>ICO registration certificate</a:t>
            </a:r>
          </a:p>
          <a:p>
            <a:pPr>
              <a:buFont typeface="Wingdings" panose="05000000000000000000" pitchFamily="2" charset="2"/>
              <a:buChar char="q"/>
            </a:pPr>
            <a:r>
              <a:rPr lang="en-GB" dirty="0"/>
              <a:t>Employer contract for services template </a:t>
            </a:r>
          </a:p>
          <a:p>
            <a:pPr>
              <a:buFont typeface="Wingdings" panose="05000000000000000000" pitchFamily="2" charset="2"/>
              <a:buChar char="q"/>
            </a:pPr>
            <a:r>
              <a:rPr lang="en-GB" dirty="0"/>
              <a:t>Commitment statement template </a:t>
            </a:r>
          </a:p>
          <a:p>
            <a:pPr marL="0" indent="0">
              <a:buNone/>
            </a:pPr>
            <a:endParaRPr lang="en-GB" dirty="0"/>
          </a:p>
          <a:p>
            <a:pPr marL="0" indent="0">
              <a:buNone/>
            </a:pPr>
            <a:endParaRPr lang="en-GB" dirty="0"/>
          </a:p>
          <a:p>
            <a:endParaRPr lang="en-GB" dirty="0"/>
          </a:p>
        </p:txBody>
      </p:sp>
      <p:sp>
        <p:nvSpPr>
          <p:cNvPr id="8" name="Text Placeholder 7">
            <a:extLst>
              <a:ext uri="{FF2B5EF4-FFF2-40B4-BE49-F238E27FC236}">
                <a16:creationId xmlns:a16="http://schemas.microsoft.com/office/drawing/2014/main" id="{E200930D-E846-4049-B3A3-5877CCC17ED4}"/>
              </a:ext>
            </a:extLst>
          </p:cNvPr>
          <p:cNvSpPr>
            <a:spLocks noGrp="1"/>
          </p:cNvSpPr>
          <p:nvPr>
            <p:ph type="body" sz="quarter" idx="3"/>
          </p:nvPr>
        </p:nvSpPr>
        <p:spPr/>
        <p:txBody>
          <a:bodyPr/>
          <a:lstStyle/>
          <a:p>
            <a:r>
              <a:rPr lang="en-GB" dirty="0"/>
              <a:t>Policies </a:t>
            </a:r>
          </a:p>
        </p:txBody>
      </p:sp>
      <p:sp>
        <p:nvSpPr>
          <p:cNvPr id="9" name="Content Placeholder 8">
            <a:extLst>
              <a:ext uri="{FF2B5EF4-FFF2-40B4-BE49-F238E27FC236}">
                <a16:creationId xmlns:a16="http://schemas.microsoft.com/office/drawing/2014/main" id="{D080C2B5-565B-4CD5-8C43-29D7F204DA79}"/>
              </a:ext>
            </a:extLst>
          </p:cNvPr>
          <p:cNvSpPr>
            <a:spLocks noGrp="1"/>
          </p:cNvSpPr>
          <p:nvPr>
            <p:ph sz="quarter" idx="4"/>
          </p:nvPr>
        </p:nvSpPr>
        <p:spPr/>
        <p:txBody>
          <a:bodyPr>
            <a:normAutofit fontScale="70000" lnSpcReduction="20000"/>
          </a:bodyPr>
          <a:lstStyle/>
          <a:p>
            <a:pPr>
              <a:buFont typeface="Wingdings" panose="05000000000000000000" pitchFamily="2" charset="2"/>
              <a:buChar char="q"/>
            </a:pPr>
            <a:r>
              <a:rPr lang="en-GB" sz="2600" dirty="0"/>
              <a:t>professional development for employees</a:t>
            </a:r>
          </a:p>
          <a:p>
            <a:pPr>
              <a:buFont typeface="Wingdings" panose="05000000000000000000" pitchFamily="2" charset="2"/>
              <a:buChar char="q"/>
            </a:pPr>
            <a:r>
              <a:rPr lang="en-GB" sz="2600" b="1" dirty="0"/>
              <a:t>Employer engagement </a:t>
            </a:r>
          </a:p>
          <a:p>
            <a:pPr>
              <a:buFont typeface="Wingdings" panose="05000000000000000000" pitchFamily="2" charset="2"/>
              <a:buChar char="q"/>
            </a:pPr>
            <a:r>
              <a:rPr lang="en-GB" sz="2600" dirty="0"/>
              <a:t>policy, procedure and process for complaints </a:t>
            </a:r>
          </a:p>
          <a:p>
            <a:pPr>
              <a:buFont typeface="Wingdings" panose="05000000000000000000" pitchFamily="2" charset="2"/>
              <a:buChar char="q"/>
            </a:pPr>
            <a:r>
              <a:rPr lang="en-GB" sz="2600" dirty="0"/>
              <a:t>And others if not exempt </a:t>
            </a:r>
          </a:p>
          <a:p>
            <a:pPr>
              <a:buFont typeface="Wingdings" panose="05000000000000000000" pitchFamily="2" charset="2"/>
              <a:buChar char="q"/>
            </a:pPr>
            <a:endParaRPr lang="en-GB" dirty="0"/>
          </a:p>
          <a:p>
            <a:pPr>
              <a:buFont typeface="Wingdings" panose="05000000000000000000" pitchFamily="2" charset="2"/>
              <a:buChar char="q"/>
            </a:pPr>
            <a:r>
              <a:rPr lang="en-GB" b="1" dirty="0">
                <a:solidFill>
                  <a:srgbClr val="FF0000"/>
                </a:solidFill>
              </a:rPr>
              <a:t>There are requirements for what must be shown for each policy and process   - check the guidance </a:t>
            </a:r>
          </a:p>
          <a:p>
            <a:pPr>
              <a:buFont typeface="Wingdings" panose="05000000000000000000" pitchFamily="2" charset="2"/>
              <a:buChar char="q"/>
            </a:pPr>
            <a:r>
              <a:rPr lang="en-GB" b="1" dirty="0">
                <a:solidFill>
                  <a:srgbClr val="FF0000"/>
                </a:solidFill>
              </a:rPr>
              <a:t>Beware ‘student’ only in your documents – check relevance </a:t>
            </a:r>
          </a:p>
          <a:p>
            <a:pPr>
              <a:buFont typeface="Wingdings" panose="05000000000000000000" pitchFamily="2" charset="2"/>
              <a:buChar char="q"/>
            </a:pPr>
            <a:r>
              <a:rPr lang="en-GB" b="1" dirty="0">
                <a:solidFill>
                  <a:srgbClr val="FF0000"/>
                </a:solidFill>
              </a:rPr>
              <a:t>UVAC Templates will be ready shortly </a:t>
            </a:r>
          </a:p>
        </p:txBody>
      </p:sp>
      <p:sp>
        <p:nvSpPr>
          <p:cNvPr id="10" name="TextBox 9">
            <a:extLst>
              <a:ext uri="{FF2B5EF4-FFF2-40B4-BE49-F238E27FC236}">
                <a16:creationId xmlns:a16="http://schemas.microsoft.com/office/drawing/2014/main" id="{925B8174-0CB8-4772-AF0C-36410EB5DD1E}"/>
              </a:ext>
            </a:extLst>
          </p:cNvPr>
          <p:cNvSpPr txBox="1"/>
          <p:nvPr/>
        </p:nvSpPr>
        <p:spPr>
          <a:xfrm>
            <a:off x="455613" y="3861048"/>
            <a:ext cx="4040188" cy="2400657"/>
          </a:xfrm>
          <a:prstGeom prst="rect">
            <a:avLst/>
          </a:prstGeom>
          <a:noFill/>
        </p:spPr>
        <p:txBody>
          <a:bodyPr wrap="square" rtlCol="0">
            <a:spAutoFit/>
          </a:bodyPr>
          <a:lstStyle/>
          <a:p>
            <a:r>
              <a:rPr lang="en-GB" sz="2400" b="1" dirty="0"/>
              <a:t>Process</a:t>
            </a:r>
          </a:p>
          <a:p>
            <a:pPr marL="285750" indent="-285750">
              <a:buFont typeface="Wingdings" panose="05000000000000000000" pitchFamily="2" charset="2"/>
              <a:buChar char="q"/>
            </a:pPr>
            <a:r>
              <a:rPr lang="en-GB" dirty="0"/>
              <a:t>evaluating quality of training and outcomes</a:t>
            </a:r>
          </a:p>
          <a:p>
            <a:pPr marL="285750" indent="-285750">
              <a:buFont typeface="Wingdings" panose="05000000000000000000" pitchFamily="2" charset="2"/>
              <a:buChar char="q"/>
            </a:pPr>
            <a:r>
              <a:rPr lang="en-GB" dirty="0"/>
              <a:t>sample of your employees’ relevant experience and expertise </a:t>
            </a:r>
          </a:p>
          <a:p>
            <a:pPr marL="285750" indent="-285750">
              <a:buFont typeface="Wingdings" panose="05000000000000000000" pitchFamily="2" charset="2"/>
              <a:buChar char="q"/>
            </a:pPr>
            <a:r>
              <a:rPr lang="en-GB" b="1" dirty="0"/>
              <a:t>Employer engagement </a:t>
            </a:r>
          </a:p>
          <a:p>
            <a:pPr marL="285750" indent="-285750">
              <a:buFont typeface="Wingdings" panose="05000000000000000000" pitchFamily="2" charset="2"/>
              <a:buChar char="q"/>
            </a:pPr>
            <a:r>
              <a:rPr lang="en-GB" dirty="0"/>
              <a:t>initial assessment of prior learning </a:t>
            </a:r>
          </a:p>
          <a:p>
            <a:pPr marL="285750" indent="-285750">
              <a:buFont typeface="Wingdings" panose="05000000000000000000" pitchFamily="2" charset="2"/>
              <a:buChar char="q"/>
            </a:pPr>
            <a:r>
              <a:rPr lang="en-GB" dirty="0"/>
              <a:t>delivering English and maths </a:t>
            </a:r>
          </a:p>
        </p:txBody>
      </p:sp>
    </p:spTree>
    <p:extLst>
      <p:ext uri="{BB962C8B-B14F-4D97-AF65-F5344CB8AC3E}">
        <p14:creationId xmlns:p14="http://schemas.microsoft.com/office/powerpoint/2010/main" val="3704664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CE058F-4B5D-4E3D-A63B-7E579B5865AE}"/>
              </a:ext>
            </a:extLst>
          </p:cNvPr>
          <p:cNvSpPr>
            <a:spLocks noGrp="1"/>
          </p:cNvSpPr>
          <p:nvPr>
            <p:ph type="title"/>
          </p:nvPr>
        </p:nvSpPr>
        <p:spPr>
          <a:xfrm>
            <a:off x="457200" y="274638"/>
            <a:ext cx="8229600" cy="562074"/>
          </a:xfrm>
        </p:spPr>
        <p:txBody>
          <a:bodyPr>
            <a:normAutofit fontScale="90000"/>
          </a:bodyPr>
          <a:lstStyle/>
          <a:p>
            <a:r>
              <a:rPr lang="en-GB" dirty="0"/>
              <a:t>What Each Section Requires </a:t>
            </a:r>
          </a:p>
        </p:txBody>
      </p:sp>
      <p:sp>
        <p:nvSpPr>
          <p:cNvPr id="3" name="Content Placeholder 2">
            <a:extLst>
              <a:ext uri="{FF2B5EF4-FFF2-40B4-BE49-F238E27FC236}">
                <a16:creationId xmlns:a16="http://schemas.microsoft.com/office/drawing/2014/main" id="{7C6BF5F8-8C5B-4104-9835-B8A1DFC7F32A}"/>
              </a:ext>
            </a:extLst>
          </p:cNvPr>
          <p:cNvSpPr>
            <a:spLocks noGrp="1"/>
          </p:cNvSpPr>
          <p:nvPr>
            <p:ph sz="half" idx="1"/>
          </p:nvPr>
        </p:nvSpPr>
        <p:spPr>
          <a:xfrm>
            <a:off x="457200" y="1052736"/>
            <a:ext cx="4038600" cy="4525963"/>
          </a:xfrm>
        </p:spPr>
        <p:txBody>
          <a:bodyPr>
            <a:noAutofit/>
          </a:bodyPr>
          <a:lstStyle/>
          <a:p>
            <a:pPr marL="0" indent="0">
              <a:buNone/>
            </a:pPr>
            <a:r>
              <a:rPr lang="en-GB" sz="1600" b="1" dirty="0"/>
              <a:t>3.1 Your organisation </a:t>
            </a:r>
            <a:endParaRPr lang="en-GB" sz="1600" dirty="0"/>
          </a:p>
          <a:p>
            <a:r>
              <a:rPr lang="en-GB" sz="1600" dirty="0"/>
              <a:t>All organisations across the 3 application routes must provide a: </a:t>
            </a:r>
          </a:p>
          <a:p>
            <a:r>
              <a:rPr lang="en-GB" sz="1600" dirty="0"/>
              <a:t>management hierarchy for apprenticeships </a:t>
            </a:r>
          </a:p>
          <a:p>
            <a:r>
              <a:rPr lang="en-GB" sz="1600" dirty="0"/>
              <a:t>ICO registration certificate </a:t>
            </a:r>
          </a:p>
          <a:p>
            <a:endParaRPr lang="en-GB" sz="1600" dirty="0"/>
          </a:p>
          <a:p>
            <a:pPr marL="0" indent="0">
              <a:buNone/>
            </a:pPr>
            <a:r>
              <a:rPr lang="en-GB" sz="1600" b="1" dirty="0"/>
              <a:t>3.2 Your financial health </a:t>
            </a:r>
            <a:endParaRPr lang="en-GB" sz="1600" dirty="0"/>
          </a:p>
          <a:p>
            <a:r>
              <a:rPr lang="en-GB" sz="1600" dirty="0"/>
              <a:t>Depending on your answers in the application, </a:t>
            </a:r>
          </a:p>
          <a:p>
            <a:r>
              <a:rPr lang="en-GB" sz="1600" dirty="0"/>
              <a:t>financial statements </a:t>
            </a:r>
          </a:p>
          <a:p>
            <a:r>
              <a:rPr lang="en-GB" sz="1600" dirty="0"/>
              <a:t>management accounts </a:t>
            </a:r>
          </a:p>
          <a:p>
            <a:r>
              <a:rPr lang="en-GB" sz="1600" dirty="0"/>
              <a:t>accounts for parent company </a:t>
            </a:r>
          </a:p>
          <a:p>
            <a:r>
              <a:rPr lang="en-GB" sz="1600" dirty="0"/>
              <a:t>financial forecasts if you are applying as a supporting provider </a:t>
            </a:r>
            <a:br>
              <a:rPr lang="en-GB" sz="1600" dirty="0"/>
            </a:br>
            <a:endParaRPr lang="en-GB" sz="1600" dirty="0"/>
          </a:p>
          <a:p>
            <a:pPr marL="0" indent="0">
              <a:buNone/>
            </a:pPr>
            <a:r>
              <a:rPr lang="en-GB" sz="1600" b="1" dirty="0"/>
              <a:t>3.3 Your leaders and managers </a:t>
            </a:r>
            <a:r>
              <a:rPr lang="en-GB" sz="1600" b="1" dirty="0">
                <a:solidFill>
                  <a:srgbClr val="FF0000"/>
                </a:solidFill>
              </a:rPr>
              <a:t>– if not exempt </a:t>
            </a:r>
            <a:endParaRPr lang="en-GB" sz="1600" dirty="0">
              <a:solidFill>
                <a:srgbClr val="FF0000"/>
              </a:solidFill>
            </a:endParaRPr>
          </a:p>
          <a:p>
            <a:r>
              <a:rPr lang="en-GB" sz="1600" dirty="0"/>
              <a:t>a process for evaluating quality of training and outcomes. </a:t>
            </a:r>
          </a:p>
          <a:p>
            <a:endParaRPr lang="en-GB" sz="1600" dirty="0"/>
          </a:p>
        </p:txBody>
      </p:sp>
      <p:sp>
        <p:nvSpPr>
          <p:cNvPr id="5" name="Content Placeholder 4">
            <a:extLst>
              <a:ext uri="{FF2B5EF4-FFF2-40B4-BE49-F238E27FC236}">
                <a16:creationId xmlns:a16="http://schemas.microsoft.com/office/drawing/2014/main" id="{F9617EAD-441E-4433-8041-4B532AA95AF5}"/>
              </a:ext>
            </a:extLst>
          </p:cNvPr>
          <p:cNvSpPr>
            <a:spLocks noGrp="1"/>
          </p:cNvSpPr>
          <p:nvPr>
            <p:ph sz="half" idx="2"/>
          </p:nvPr>
        </p:nvSpPr>
        <p:spPr>
          <a:xfrm>
            <a:off x="4495800" y="1166018"/>
            <a:ext cx="4468688" cy="5575350"/>
          </a:xfrm>
          <a:solidFill>
            <a:schemeClr val="bg1"/>
          </a:solidFill>
        </p:spPr>
        <p:txBody>
          <a:bodyPr vert="horz" lIns="91440" tIns="45720" rIns="91440" bIns="45720" rtlCol="0">
            <a:noAutofit/>
          </a:bodyPr>
          <a:lstStyle/>
          <a:p>
            <a:pPr marL="0" indent="0">
              <a:buNone/>
            </a:pPr>
            <a:r>
              <a:rPr lang="en-GB" sz="1600" dirty="0"/>
              <a:t> </a:t>
            </a:r>
            <a:r>
              <a:rPr lang="en-GB" sz="1600" b="1" dirty="0"/>
              <a:t>3.4 Your people and planning </a:t>
            </a:r>
            <a:r>
              <a:rPr lang="en-GB" sz="1600" b="1" dirty="0">
                <a:solidFill>
                  <a:srgbClr val="FF0000"/>
                </a:solidFill>
              </a:rPr>
              <a:t>– if not exempt </a:t>
            </a:r>
            <a:endParaRPr lang="en-GB" sz="1600" dirty="0"/>
          </a:p>
          <a:p>
            <a:r>
              <a:rPr lang="en-GB" sz="1600" dirty="0"/>
              <a:t>sample of your employees’ relevant experience and expertise </a:t>
            </a:r>
          </a:p>
          <a:p>
            <a:r>
              <a:rPr lang="en-GB" sz="1600" dirty="0"/>
              <a:t>policy for professional development for employees </a:t>
            </a:r>
          </a:p>
          <a:p>
            <a:endParaRPr lang="en-GB" sz="1600" dirty="0"/>
          </a:p>
          <a:p>
            <a:pPr marL="0" indent="0">
              <a:buNone/>
            </a:pPr>
            <a:r>
              <a:rPr lang="en-GB" sz="1600" b="1" dirty="0"/>
              <a:t>3.5 Your readiness to engage </a:t>
            </a:r>
          </a:p>
          <a:p>
            <a:r>
              <a:rPr lang="en-GB" sz="1600" dirty="0"/>
              <a:t>policy or practice for how you will engage with employers </a:t>
            </a:r>
          </a:p>
          <a:p>
            <a:r>
              <a:rPr lang="en-GB" sz="1600" dirty="0"/>
              <a:t>policy, procedure and process for complaints </a:t>
            </a:r>
          </a:p>
          <a:p>
            <a:r>
              <a:rPr lang="en-GB" sz="1600" dirty="0"/>
              <a:t>template contract for services for use with employers for the delivery of apprenticeship training </a:t>
            </a:r>
          </a:p>
          <a:p>
            <a:r>
              <a:rPr lang="en-GB" sz="1600" dirty="0"/>
              <a:t>We will ask organisations applying to the main and employer provider route to provide a: </a:t>
            </a:r>
          </a:p>
          <a:p>
            <a:r>
              <a:rPr lang="en-GB" sz="1600" dirty="0"/>
              <a:t>Commitment statement template </a:t>
            </a:r>
          </a:p>
          <a:p>
            <a:r>
              <a:rPr lang="en-GB" sz="1600" dirty="0"/>
              <a:t>process for performing initial assessment of prior learning </a:t>
            </a:r>
          </a:p>
          <a:p>
            <a:r>
              <a:rPr lang="en-GB" sz="1600" dirty="0"/>
              <a:t>process for delivering English and maths </a:t>
            </a:r>
          </a:p>
          <a:p>
            <a:pPr marL="0" indent="0">
              <a:buNone/>
            </a:pPr>
            <a:endParaRPr lang="en-GB" sz="1600" dirty="0"/>
          </a:p>
          <a:p>
            <a:endParaRPr lang="en-GB" sz="1600" dirty="0"/>
          </a:p>
        </p:txBody>
      </p:sp>
    </p:spTree>
    <p:extLst>
      <p:ext uri="{BB962C8B-B14F-4D97-AF65-F5344CB8AC3E}">
        <p14:creationId xmlns:p14="http://schemas.microsoft.com/office/powerpoint/2010/main" val="552335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CE058F-4B5D-4E3D-A63B-7E579B5865AE}"/>
              </a:ext>
            </a:extLst>
          </p:cNvPr>
          <p:cNvSpPr>
            <a:spLocks noGrp="1"/>
          </p:cNvSpPr>
          <p:nvPr>
            <p:ph type="title"/>
          </p:nvPr>
        </p:nvSpPr>
        <p:spPr>
          <a:xfrm>
            <a:off x="457200" y="274638"/>
            <a:ext cx="8229600" cy="562074"/>
          </a:xfrm>
        </p:spPr>
        <p:txBody>
          <a:bodyPr>
            <a:normAutofit fontScale="90000"/>
          </a:bodyPr>
          <a:lstStyle/>
          <a:p>
            <a:r>
              <a:rPr lang="en-GB" dirty="0"/>
              <a:t>What Each Section Requires </a:t>
            </a:r>
          </a:p>
        </p:txBody>
      </p:sp>
      <p:sp>
        <p:nvSpPr>
          <p:cNvPr id="5" name="Content Placeholder 4">
            <a:extLst>
              <a:ext uri="{FF2B5EF4-FFF2-40B4-BE49-F238E27FC236}">
                <a16:creationId xmlns:a16="http://schemas.microsoft.com/office/drawing/2014/main" id="{F9617EAD-441E-4433-8041-4B532AA95AF5}"/>
              </a:ext>
            </a:extLst>
          </p:cNvPr>
          <p:cNvSpPr>
            <a:spLocks noGrp="1"/>
          </p:cNvSpPr>
          <p:nvPr>
            <p:ph sz="half" idx="2"/>
          </p:nvPr>
        </p:nvSpPr>
        <p:spPr>
          <a:xfrm>
            <a:off x="457200" y="1196752"/>
            <a:ext cx="8316416" cy="3698626"/>
          </a:xfrm>
          <a:solidFill>
            <a:schemeClr val="bg1"/>
          </a:solidFill>
        </p:spPr>
        <p:txBody>
          <a:bodyPr vert="horz" lIns="91440" tIns="45720" rIns="91440" bIns="45720" rtlCol="0">
            <a:noAutofit/>
          </a:bodyPr>
          <a:lstStyle/>
          <a:p>
            <a:pPr marL="0" indent="0">
              <a:buNone/>
            </a:pPr>
            <a:r>
              <a:rPr lang="en-GB" sz="1600" b="1" dirty="0">
                <a:solidFill>
                  <a:srgbClr val="FF0000"/>
                </a:solidFill>
              </a:rPr>
              <a:t>– if not exempt</a:t>
            </a:r>
            <a:endParaRPr lang="en-GB" sz="1600" b="1" dirty="0"/>
          </a:p>
          <a:p>
            <a:pPr marL="0" indent="0">
              <a:buNone/>
            </a:pPr>
            <a:r>
              <a:rPr lang="en-GB" sz="1600" b="1" dirty="0"/>
              <a:t>3.6 Your apprentices’ welfare </a:t>
            </a:r>
          </a:p>
          <a:p>
            <a:r>
              <a:rPr lang="en-GB" sz="1600" dirty="0"/>
              <a:t>We will ask all organisations to provide a: </a:t>
            </a:r>
          </a:p>
          <a:p>
            <a:r>
              <a:rPr lang="en-GB" sz="1600" dirty="0"/>
              <a:t>policy for continuity of apprenticeship delivery </a:t>
            </a:r>
          </a:p>
          <a:p>
            <a:r>
              <a:rPr lang="en-GB" sz="1600" dirty="0"/>
              <a:t>policy for equality and diversity </a:t>
            </a:r>
          </a:p>
          <a:p>
            <a:r>
              <a:rPr lang="en-GB" sz="1600" dirty="0"/>
              <a:t>policy for safeguarding </a:t>
            </a:r>
          </a:p>
          <a:p>
            <a:r>
              <a:rPr lang="en-GB" sz="1600" dirty="0"/>
              <a:t>policy that complies with Prevent </a:t>
            </a:r>
          </a:p>
          <a:p>
            <a:r>
              <a:rPr lang="en-GB" sz="1600" dirty="0"/>
              <a:t>policy for health and safety </a:t>
            </a:r>
          </a:p>
          <a:p>
            <a:endParaRPr lang="en-GB" sz="1600" dirty="0"/>
          </a:p>
        </p:txBody>
      </p:sp>
    </p:spTree>
    <p:extLst>
      <p:ext uri="{BB962C8B-B14F-4D97-AF65-F5344CB8AC3E}">
        <p14:creationId xmlns:p14="http://schemas.microsoft.com/office/powerpoint/2010/main" val="2404171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A00D0-9B6D-4C49-8C31-B1C5F83AFAC0}"/>
              </a:ext>
            </a:extLst>
          </p:cNvPr>
          <p:cNvSpPr>
            <a:spLocks noGrp="1"/>
          </p:cNvSpPr>
          <p:nvPr>
            <p:ph type="title"/>
          </p:nvPr>
        </p:nvSpPr>
        <p:spPr/>
        <p:txBody>
          <a:bodyPr>
            <a:normAutofit fontScale="90000"/>
          </a:bodyPr>
          <a:lstStyle/>
          <a:p>
            <a:r>
              <a:rPr lang="en-GB" sz="3600" dirty="0"/>
              <a:t>Relevant recent experience and qualifications  -</a:t>
            </a:r>
            <a:r>
              <a:rPr lang="en-GB" sz="3100" dirty="0"/>
              <a:t>Template</a:t>
            </a:r>
            <a:r>
              <a:rPr lang="en-GB" dirty="0"/>
              <a:t> </a:t>
            </a:r>
          </a:p>
        </p:txBody>
      </p:sp>
      <p:sp>
        <p:nvSpPr>
          <p:cNvPr id="3" name="Content Placeholder 2">
            <a:extLst>
              <a:ext uri="{FF2B5EF4-FFF2-40B4-BE49-F238E27FC236}">
                <a16:creationId xmlns:a16="http://schemas.microsoft.com/office/drawing/2014/main" id="{CC2366BA-9C7C-4821-B591-B85893F2AF3A}"/>
              </a:ext>
            </a:extLst>
          </p:cNvPr>
          <p:cNvSpPr>
            <a:spLocks noGrp="1"/>
          </p:cNvSpPr>
          <p:nvPr>
            <p:ph idx="1"/>
          </p:nvPr>
        </p:nvSpPr>
        <p:spPr>
          <a:xfrm>
            <a:off x="251520" y="1486803"/>
            <a:ext cx="4320480" cy="4954562"/>
          </a:xfrm>
        </p:spPr>
        <p:txBody>
          <a:bodyPr>
            <a:normAutofit fontScale="55000" lnSpcReduction="20000"/>
          </a:bodyPr>
          <a:lstStyle/>
          <a:p>
            <a:r>
              <a:rPr lang="en-GB" dirty="0"/>
              <a:t>At least 1 and up to 10 employees </a:t>
            </a:r>
          </a:p>
          <a:p>
            <a:r>
              <a:rPr lang="en-GB" dirty="0"/>
              <a:t>capabilities to train apprentices within your delivery sector(s). </a:t>
            </a:r>
            <a:br>
              <a:rPr lang="en-GB" dirty="0"/>
            </a:br>
            <a:endParaRPr lang="en-GB" dirty="0"/>
          </a:p>
          <a:p>
            <a:r>
              <a:rPr lang="en-GB" dirty="0"/>
              <a:t>For each employee you must provide their: </a:t>
            </a:r>
          </a:p>
          <a:p>
            <a:pPr lvl="1"/>
            <a:r>
              <a:rPr lang="en-GB" dirty="0"/>
              <a:t>full name </a:t>
            </a:r>
          </a:p>
          <a:p>
            <a:pPr lvl="1"/>
            <a:r>
              <a:rPr lang="en-GB" dirty="0"/>
              <a:t>job role </a:t>
            </a:r>
          </a:p>
          <a:p>
            <a:pPr lvl="1"/>
            <a:r>
              <a:rPr lang="en-GB" dirty="0"/>
              <a:t>length of time with organisation </a:t>
            </a:r>
          </a:p>
          <a:p>
            <a:pPr lvl="1"/>
            <a:r>
              <a:rPr lang="en-GB" dirty="0"/>
              <a:t>sector(s) in which they will provide training </a:t>
            </a:r>
          </a:p>
          <a:p>
            <a:pPr lvl="1"/>
            <a:r>
              <a:rPr lang="en-GB" b="1" dirty="0"/>
              <a:t>length of time in sector(s) in training and apprenticeships </a:t>
            </a:r>
          </a:p>
          <a:p>
            <a:pPr lvl="1"/>
            <a:r>
              <a:rPr lang="en-GB" b="1" dirty="0"/>
              <a:t>experience in sector(s) where gained and job role at the time </a:t>
            </a:r>
          </a:p>
          <a:p>
            <a:pPr lvl="1"/>
            <a:r>
              <a:rPr lang="en-GB" b="1" dirty="0"/>
              <a:t>sector relevant qualifications </a:t>
            </a:r>
          </a:p>
          <a:p>
            <a:pPr lvl="1"/>
            <a:r>
              <a:rPr lang="en-GB" b="1" dirty="0"/>
              <a:t>teaching and training qualifications </a:t>
            </a:r>
          </a:p>
          <a:p>
            <a:pPr lvl="1"/>
            <a:r>
              <a:rPr lang="en-GB" b="1" dirty="0"/>
              <a:t>membership(s) of sector bodies </a:t>
            </a:r>
          </a:p>
          <a:p>
            <a:pPr lvl="1"/>
            <a:r>
              <a:rPr lang="en-GB" dirty="0"/>
              <a:t>approvals from awarding bodies </a:t>
            </a:r>
          </a:p>
          <a:p>
            <a:endParaRPr lang="en-GB" dirty="0"/>
          </a:p>
          <a:p>
            <a:r>
              <a:rPr lang="en-GB" dirty="0"/>
              <a:t>You may be asked for evidence in support of your response.</a:t>
            </a:r>
          </a:p>
        </p:txBody>
      </p:sp>
      <p:sp>
        <p:nvSpPr>
          <p:cNvPr id="4" name="TextBox 3">
            <a:extLst>
              <a:ext uri="{FF2B5EF4-FFF2-40B4-BE49-F238E27FC236}">
                <a16:creationId xmlns:a16="http://schemas.microsoft.com/office/drawing/2014/main" id="{BFDCD57A-D59B-464C-BEC7-2A49CFA754E0}"/>
              </a:ext>
            </a:extLst>
          </p:cNvPr>
          <p:cNvSpPr txBox="1"/>
          <p:nvPr/>
        </p:nvSpPr>
        <p:spPr>
          <a:xfrm>
            <a:off x="4716016" y="1431778"/>
            <a:ext cx="3888432" cy="4647426"/>
          </a:xfrm>
          <a:prstGeom prst="rect">
            <a:avLst/>
          </a:prstGeom>
          <a:noFill/>
        </p:spPr>
        <p:txBody>
          <a:bodyPr wrap="square" rtlCol="0">
            <a:spAutoFit/>
          </a:bodyPr>
          <a:lstStyle/>
          <a:p>
            <a:r>
              <a:rPr lang="en-GB" dirty="0"/>
              <a:t>Demonstrate Capability ….</a:t>
            </a:r>
            <a:r>
              <a:rPr lang="en-GB" dirty="0" err="1"/>
              <a:t>esp</a:t>
            </a:r>
            <a:r>
              <a:rPr lang="en-GB" dirty="0"/>
              <a:t> </a:t>
            </a:r>
            <a:r>
              <a:rPr lang="en-GB" i="1" dirty="0"/>
              <a:t>Sector</a:t>
            </a:r>
            <a:r>
              <a:rPr lang="en-GB" dirty="0"/>
              <a:t> experience :</a:t>
            </a:r>
          </a:p>
          <a:p>
            <a:pPr marL="285750" indent="-285750">
              <a:buFont typeface="Arial" panose="020B0604020202020204" pitchFamily="34" charset="0"/>
              <a:buChar char="•"/>
            </a:pPr>
            <a:r>
              <a:rPr lang="en-GB" sz="1600" dirty="0"/>
              <a:t>Recent employment </a:t>
            </a:r>
          </a:p>
          <a:p>
            <a:pPr marL="285750" indent="-285750">
              <a:buFont typeface="Arial" panose="020B0604020202020204" pitchFamily="34" charset="0"/>
              <a:buChar char="•"/>
            </a:pPr>
            <a:r>
              <a:rPr lang="en-GB" sz="1600" dirty="0"/>
              <a:t>Joint research projects</a:t>
            </a:r>
          </a:p>
          <a:p>
            <a:pPr marL="285750" indent="-285750">
              <a:buFont typeface="Arial" panose="020B0604020202020204" pitchFamily="34" charset="0"/>
              <a:buChar char="•"/>
            </a:pPr>
            <a:r>
              <a:rPr lang="en-GB" sz="1600" dirty="0"/>
              <a:t>Work based programmes actively guiding students in  significant projects embedded in  their employer/ placement</a:t>
            </a:r>
          </a:p>
          <a:p>
            <a:pPr marL="285750" indent="-285750">
              <a:buFont typeface="Arial" panose="020B0604020202020204" pitchFamily="34" charset="0"/>
              <a:buChar char="•"/>
            </a:pPr>
            <a:r>
              <a:rPr lang="en-GB" sz="1600" dirty="0"/>
              <a:t>Work with employer bodies / trade bodies </a:t>
            </a:r>
          </a:p>
          <a:p>
            <a:pPr marL="285750" indent="-285750">
              <a:buFont typeface="Arial" panose="020B0604020202020204" pitchFamily="34" charset="0"/>
              <a:buChar char="•"/>
            </a:pPr>
            <a:r>
              <a:rPr lang="en-GB" sz="1600" dirty="0"/>
              <a:t>Conference speakers </a:t>
            </a:r>
          </a:p>
          <a:p>
            <a:pPr marL="285750" indent="-285750">
              <a:buFont typeface="Arial" panose="020B0604020202020204" pitchFamily="34" charset="0"/>
              <a:buChar char="•"/>
            </a:pPr>
            <a:r>
              <a:rPr lang="en-GB" sz="1600" dirty="0"/>
              <a:t>Advisers to industry </a:t>
            </a:r>
          </a:p>
          <a:p>
            <a:pPr marL="285750" indent="-285750">
              <a:buFont typeface="Arial" panose="020B0604020202020204" pitchFamily="34" charset="0"/>
              <a:buChar char="•"/>
            </a:pPr>
            <a:r>
              <a:rPr lang="en-GB" sz="1600" dirty="0"/>
              <a:t>Developing the Standard / membership of Trailblazer Groups </a:t>
            </a:r>
          </a:p>
          <a:p>
            <a:endParaRPr lang="en-GB" sz="1600" dirty="0"/>
          </a:p>
          <a:p>
            <a:r>
              <a:rPr lang="en-GB" dirty="0"/>
              <a:t>How many to include : Demonstrate Capacity </a:t>
            </a:r>
          </a:p>
          <a:p>
            <a:pPr marL="285750" indent="-285750">
              <a:buFont typeface="Arial" panose="020B0604020202020204" pitchFamily="34" charset="0"/>
              <a:buChar char="•"/>
            </a:pPr>
            <a:r>
              <a:rPr lang="en-GB" sz="1600" dirty="0"/>
              <a:t>Volume of staff (indicated in main application) sufficient to meet numbers </a:t>
            </a:r>
          </a:p>
        </p:txBody>
      </p:sp>
    </p:spTree>
    <p:extLst>
      <p:ext uri="{BB962C8B-B14F-4D97-AF65-F5344CB8AC3E}">
        <p14:creationId xmlns:p14="http://schemas.microsoft.com/office/powerpoint/2010/main" val="1581556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047B3-7202-4015-9B15-B32B00EFE8B8}"/>
              </a:ext>
            </a:extLst>
          </p:cNvPr>
          <p:cNvSpPr>
            <a:spLocks noGrp="1"/>
          </p:cNvSpPr>
          <p:nvPr>
            <p:ph type="title"/>
          </p:nvPr>
        </p:nvSpPr>
        <p:spPr/>
        <p:txBody>
          <a:bodyPr>
            <a:noAutofit/>
          </a:bodyPr>
          <a:lstStyle/>
          <a:p>
            <a:r>
              <a:rPr lang="en-GB" sz="3600" dirty="0"/>
              <a:t>Management hierarchy for apprenticeships  Template </a:t>
            </a:r>
          </a:p>
        </p:txBody>
      </p:sp>
      <p:sp>
        <p:nvSpPr>
          <p:cNvPr id="3" name="Content Placeholder 2">
            <a:extLst>
              <a:ext uri="{FF2B5EF4-FFF2-40B4-BE49-F238E27FC236}">
                <a16:creationId xmlns:a16="http://schemas.microsoft.com/office/drawing/2014/main" id="{74CA85BF-5D01-4E1C-9F88-9C9E24AEB866}"/>
              </a:ext>
            </a:extLst>
          </p:cNvPr>
          <p:cNvSpPr>
            <a:spLocks noGrp="1"/>
          </p:cNvSpPr>
          <p:nvPr>
            <p:ph idx="1"/>
          </p:nvPr>
        </p:nvSpPr>
        <p:spPr>
          <a:xfrm>
            <a:off x="467544" y="1628800"/>
            <a:ext cx="4752528" cy="4824536"/>
          </a:xfrm>
        </p:spPr>
        <p:txBody>
          <a:bodyPr>
            <a:normAutofit/>
          </a:bodyPr>
          <a:lstStyle/>
          <a:p>
            <a:r>
              <a:rPr lang="en-GB" sz="2000" dirty="0"/>
              <a:t>Provide details for your senior management team responsible for apprenticeship training. For each person you must provide their: </a:t>
            </a:r>
          </a:p>
          <a:p>
            <a:r>
              <a:rPr lang="en-GB" sz="2000" dirty="0"/>
              <a:t>full name </a:t>
            </a:r>
          </a:p>
          <a:p>
            <a:r>
              <a:rPr lang="en-GB" sz="2000" dirty="0"/>
              <a:t>job role </a:t>
            </a:r>
          </a:p>
          <a:p>
            <a:r>
              <a:rPr lang="en-GB" sz="2000" dirty="0"/>
              <a:t>time in role, in years or months </a:t>
            </a:r>
          </a:p>
          <a:p>
            <a:r>
              <a:rPr lang="en-GB" sz="2000" dirty="0"/>
              <a:t>who they report to </a:t>
            </a:r>
          </a:p>
          <a:p>
            <a:r>
              <a:rPr lang="en-GB" sz="2000" dirty="0"/>
              <a:t>details for other organisations they’re involved in who are receiving funding directly from Education and Skills Funding Agency (ESFA) or as a subcontractor </a:t>
            </a:r>
          </a:p>
          <a:p>
            <a:endParaRPr lang="en-GB" sz="2000" dirty="0"/>
          </a:p>
        </p:txBody>
      </p:sp>
      <p:sp>
        <p:nvSpPr>
          <p:cNvPr id="4" name="TextBox 3">
            <a:extLst>
              <a:ext uri="{FF2B5EF4-FFF2-40B4-BE49-F238E27FC236}">
                <a16:creationId xmlns:a16="http://schemas.microsoft.com/office/drawing/2014/main" id="{6AAF64C5-E304-4278-B0C7-16B22CF1B1BF}"/>
              </a:ext>
            </a:extLst>
          </p:cNvPr>
          <p:cNvSpPr txBox="1"/>
          <p:nvPr/>
        </p:nvSpPr>
        <p:spPr>
          <a:xfrm>
            <a:off x="5292080" y="1628800"/>
            <a:ext cx="3456384" cy="4739759"/>
          </a:xfrm>
          <a:prstGeom prst="rect">
            <a:avLst/>
          </a:prstGeom>
          <a:noFill/>
        </p:spPr>
        <p:txBody>
          <a:bodyPr wrap="square" rtlCol="0">
            <a:spAutoFit/>
          </a:bodyPr>
          <a:lstStyle/>
          <a:p>
            <a:r>
              <a:rPr lang="en-GB" dirty="0"/>
              <a:t>Demonstrate:</a:t>
            </a:r>
          </a:p>
          <a:p>
            <a:pPr marL="285750" indent="-285750">
              <a:buFont typeface="Arial" panose="020B0604020202020204" pitchFamily="34" charset="0"/>
              <a:buChar char="•"/>
            </a:pPr>
            <a:r>
              <a:rPr lang="en-GB" sz="1600" dirty="0"/>
              <a:t>Led and managed from the top of the organisation </a:t>
            </a:r>
          </a:p>
          <a:p>
            <a:pPr marL="285750" indent="-285750">
              <a:buFont typeface="Arial" panose="020B0604020202020204" pitchFamily="34" charset="0"/>
              <a:buChar char="•"/>
            </a:pPr>
            <a:r>
              <a:rPr lang="en-GB" sz="1600" dirty="0"/>
              <a:t>Fully integrated into the university </a:t>
            </a:r>
          </a:p>
          <a:p>
            <a:pPr marL="285750" indent="-285750">
              <a:buFont typeface="Arial" panose="020B0604020202020204" pitchFamily="34" charset="0"/>
              <a:buChar char="•"/>
            </a:pPr>
            <a:r>
              <a:rPr lang="en-GB" sz="1600" dirty="0"/>
              <a:t>Sufficiently resourced :</a:t>
            </a:r>
          </a:p>
          <a:p>
            <a:pPr marL="742950" lvl="1" indent="-285750">
              <a:buFont typeface="Arial" panose="020B0604020202020204" pitchFamily="34" charset="0"/>
              <a:buChar char="•"/>
            </a:pPr>
            <a:r>
              <a:rPr lang="en-GB" sz="1600" dirty="0"/>
              <a:t>To make decisions </a:t>
            </a:r>
          </a:p>
          <a:p>
            <a:pPr marL="742950" lvl="1" indent="-285750">
              <a:buFont typeface="Arial" panose="020B0604020202020204" pitchFamily="34" charset="0"/>
              <a:buChar char="•"/>
            </a:pPr>
            <a:r>
              <a:rPr lang="en-GB" sz="1600" dirty="0"/>
              <a:t>To manage and mitigate risk </a:t>
            </a:r>
          </a:p>
          <a:p>
            <a:pPr marL="742950" lvl="1" indent="-285750">
              <a:buFont typeface="Arial" panose="020B0604020202020204" pitchFamily="34" charset="0"/>
              <a:buChar char="•"/>
            </a:pPr>
            <a:r>
              <a:rPr lang="en-GB" sz="1600" dirty="0"/>
              <a:t>To cover the size of the programme </a:t>
            </a:r>
          </a:p>
          <a:p>
            <a:pPr marL="285750" indent="-285750">
              <a:buFont typeface="Arial" panose="020B0604020202020204" pitchFamily="34" charset="0"/>
              <a:buChar char="•"/>
            </a:pPr>
            <a:r>
              <a:rPr lang="en-GB" sz="1600" dirty="0"/>
              <a:t>Identify any conflict of interest and wider relevant experience</a:t>
            </a:r>
            <a:br>
              <a:rPr lang="en-GB" sz="1600" dirty="0"/>
            </a:br>
            <a:endParaRPr lang="en-GB" sz="1600" dirty="0"/>
          </a:p>
          <a:p>
            <a:r>
              <a:rPr lang="en-GB" dirty="0"/>
              <a:t>Who to include : Demonstrate capacity to  </a:t>
            </a:r>
          </a:p>
          <a:p>
            <a:pPr marL="285750" indent="-285750">
              <a:buFont typeface="Arial" panose="020B0604020202020204" pitchFamily="34" charset="0"/>
              <a:buChar char="•"/>
            </a:pPr>
            <a:r>
              <a:rPr lang="en-GB" dirty="0"/>
              <a:t>Volume of staff (indicated in main application) sufficient to meet numbers </a:t>
            </a:r>
          </a:p>
          <a:p>
            <a:pPr marL="285750" indent="-285750">
              <a:buFont typeface="Arial" panose="020B0604020202020204" pitchFamily="34" charset="0"/>
              <a:buChar char="•"/>
            </a:pPr>
            <a:r>
              <a:rPr lang="en-GB" dirty="0"/>
              <a:t> </a:t>
            </a:r>
          </a:p>
        </p:txBody>
      </p:sp>
    </p:spTree>
    <p:extLst>
      <p:ext uri="{BB962C8B-B14F-4D97-AF65-F5344CB8AC3E}">
        <p14:creationId xmlns:p14="http://schemas.microsoft.com/office/powerpoint/2010/main" val="41453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endParaRPr lang="en-GB" dirty="0"/>
          </a:p>
        </p:txBody>
      </p:sp>
      <p:sp>
        <p:nvSpPr>
          <p:cNvPr id="3" name="Content Placeholder 2">
            <a:extLst>
              <a:ext uri="{FF2B5EF4-FFF2-40B4-BE49-F238E27FC236}">
                <a16:creationId xmlns:a16="http://schemas.microsoft.com/office/drawing/2014/main" id="{DFEE33E1-0BE3-4E13-9D6F-0BE165FAF56E}"/>
              </a:ext>
            </a:extLst>
          </p:cNvPr>
          <p:cNvSpPr>
            <a:spLocks noGrp="1"/>
          </p:cNvSpPr>
          <p:nvPr>
            <p:ph idx="1"/>
          </p:nvPr>
        </p:nvSpPr>
        <p:spPr>
          <a:xfrm>
            <a:off x="460209" y="1538925"/>
            <a:ext cx="8229600" cy="4383062"/>
          </a:xfrm>
        </p:spPr>
        <p:txBody>
          <a:bodyPr>
            <a:normAutofit fontScale="92500" lnSpcReduction="10000"/>
          </a:bodyPr>
          <a:lstStyle/>
          <a:p>
            <a:r>
              <a:rPr lang="en-GB" sz="2000" dirty="0">
                <a:ea typeface="Tahoma" panose="020B0604030504040204" pitchFamily="34" charset="0"/>
                <a:cs typeface="Tahoma" panose="020B0604030504040204" pitchFamily="34" charset="0"/>
              </a:rPr>
              <a:t>Download and complete the excel form first then cut and paste into the online form in BRAVO</a:t>
            </a:r>
          </a:p>
          <a:p>
            <a:r>
              <a:rPr lang="en-GB" sz="2000" dirty="0">
                <a:ea typeface="Tahoma" panose="020B0604030504040204" pitchFamily="34" charset="0"/>
                <a:cs typeface="Tahoma" panose="020B0604030504040204" pitchFamily="34" charset="0"/>
              </a:rPr>
              <a:t>There are 10 sections – Narrative questions</a:t>
            </a:r>
          </a:p>
          <a:p>
            <a:r>
              <a:rPr lang="en-GB" sz="2000" dirty="0">
                <a:ea typeface="Tahoma" panose="020B0604030504040204" pitchFamily="34" charset="0"/>
                <a:cs typeface="Tahoma" panose="020B0604030504040204" pitchFamily="34" charset="0"/>
              </a:rPr>
              <a:t>Mandatory questions have red asterisks next to them and you can click ‘validate’ to check if they are complete </a:t>
            </a:r>
          </a:p>
          <a:p>
            <a:r>
              <a:rPr lang="en-GB" sz="2000" dirty="0">
                <a:ea typeface="Tahoma" panose="020B0604030504040204" pitchFamily="34" charset="0"/>
                <a:cs typeface="Tahoma" panose="020B0604030504040204" pitchFamily="34" charset="0"/>
              </a:rPr>
              <a:t>Save your answers  - if you close the application or your session times out these will not automatically save. </a:t>
            </a:r>
          </a:p>
          <a:p>
            <a:r>
              <a:rPr lang="en-GB" sz="2000" dirty="0">
                <a:ea typeface="Tahoma" panose="020B0604030504040204" pitchFamily="34" charset="0"/>
                <a:cs typeface="Tahoma" panose="020B0604030504040204" pitchFamily="34" charset="0"/>
              </a:rPr>
              <a:t>Upload attachments as pdf, excel, word or pictures – check the file opens / check the file has converted fully </a:t>
            </a:r>
          </a:p>
          <a:p>
            <a:r>
              <a:rPr lang="en-GB" sz="2000" dirty="0">
                <a:ea typeface="Tahoma" panose="020B0604030504040204" pitchFamily="34" charset="0"/>
                <a:cs typeface="Tahoma" panose="020B0604030504040204" pitchFamily="34" charset="0"/>
              </a:rPr>
              <a:t>No hyperlinks or documents not specifically requested </a:t>
            </a:r>
          </a:p>
          <a:p>
            <a:r>
              <a:rPr lang="en-GB" sz="2000" dirty="0">
                <a:ea typeface="Tahoma" panose="020B0604030504040204" pitchFamily="34" charset="0"/>
                <a:cs typeface="Tahoma" panose="020B0604030504040204" pitchFamily="34" charset="0"/>
              </a:rPr>
              <a:t>For Zipped files name these as follows :</a:t>
            </a:r>
          </a:p>
          <a:p>
            <a:pPr lvl="1"/>
            <a:r>
              <a:rPr lang="en-GB" sz="2000" dirty="0">
                <a:ea typeface="Tahoma" panose="020B0604030504040204" pitchFamily="34" charset="0"/>
                <a:cs typeface="Tahoma" panose="020B0604030504040204" pitchFamily="34" charset="0"/>
              </a:rPr>
              <a:t>UKPRN, question reference and a two word title e.g. </a:t>
            </a:r>
            <a:r>
              <a:rPr lang="en-GB" sz="2000" b="1" i="1" dirty="0">
                <a:ea typeface="Tahoma" panose="020B0604030504040204" pitchFamily="34" charset="0"/>
                <a:cs typeface="Tahoma" panose="020B0604030504040204" pitchFamily="34" charset="0"/>
              </a:rPr>
              <a:t>12345678 OD9 Organisation Chart </a:t>
            </a:r>
          </a:p>
          <a:p>
            <a:pPr lvl="1"/>
            <a:r>
              <a:rPr lang="en-GB" sz="2000" dirty="0">
                <a:ea typeface="Tahoma" panose="020B0604030504040204" pitchFamily="34" charset="0"/>
                <a:cs typeface="Tahoma" panose="020B0604030504040204" pitchFamily="34" charset="0"/>
              </a:rPr>
              <a:t>Don’t password protect them </a:t>
            </a:r>
          </a:p>
          <a:p>
            <a:pPr marL="0" indent="0">
              <a:buNone/>
            </a:pPr>
            <a:endParaRPr lang="en-GB" sz="2400" dirty="0">
              <a:ea typeface="Tahoma" panose="020B0604030504040204" pitchFamily="34" charset="0"/>
              <a:cs typeface="Tahoma" panose="020B0604030504040204" pitchFamily="34" charset="0"/>
            </a:endParaRPr>
          </a:p>
        </p:txBody>
      </p:sp>
      <p:sp>
        <p:nvSpPr>
          <p:cNvPr id="10" name="TextBox 9"/>
          <p:cNvSpPr txBox="1"/>
          <p:nvPr/>
        </p:nvSpPr>
        <p:spPr>
          <a:xfrm>
            <a:off x="457200" y="302069"/>
            <a:ext cx="7704856" cy="707886"/>
          </a:xfrm>
          <a:prstGeom prst="rect">
            <a:avLst/>
          </a:prstGeom>
          <a:noFill/>
        </p:spPr>
        <p:txBody>
          <a:bodyPr wrap="square" rtlCol="0">
            <a:spAutoFit/>
          </a:bodyPr>
          <a:lstStyle/>
          <a:p>
            <a:r>
              <a:rPr lang="en-GB" sz="4000" dirty="0"/>
              <a:t>Managing your Response </a:t>
            </a:r>
          </a:p>
        </p:txBody>
      </p:sp>
    </p:spTree>
    <p:extLst>
      <p:ext uri="{BB962C8B-B14F-4D97-AF65-F5344CB8AC3E}">
        <p14:creationId xmlns:p14="http://schemas.microsoft.com/office/powerpoint/2010/main" val="1831841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sp>
        <p:nvSpPr>
          <p:cNvPr id="2" name="Text Placeholder 1">
            <a:extLst>
              <a:ext uri="{FF2B5EF4-FFF2-40B4-BE49-F238E27FC236}">
                <a16:creationId xmlns:a16="http://schemas.microsoft.com/office/drawing/2014/main" id="{DC369CE0-2D49-43C0-B45C-063AF608E0A9}"/>
              </a:ext>
            </a:extLst>
          </p:cNvPr>
          <p:cNvSpPr>
            <a:spLocks noGrp="1"/>
          </p:cNvSpPr>
          <p:nvPr>
            <p:ph type="body" idx="1"/>
          </p:nvPr>
        </p:nvSpPr>
        <p:spPr>
          <a:xfrm>
            <a:off x="683568" y="2906713"/>
            <a:ext cx="8098159" cy="1500187"/>
          </a:xfrm>
        </p:spPr>
        <p:txBody>
          <a:bodyPr>
            <a:normAutofit fontScale="92500" lnSpcReduction="20000"/>
          </a:bodyPr>
          <a:lstStyle/>
          <a:p>
            <a:pPr>
              <a:defRPr/>
            </a:pPr>
            <a:r>
              <a:rPr lang="en-GB" sz="6000" b="1" dirty="0">
                <a:solidFill>
                  <a:srgbClr val="1A210D"/>
                </a:solidFill>
              </a:rPr>
              <a:t>Working with Text Sections</a:t>
            </a:r>
          </a:p>
          <a:p>
            <a:endParaRPr lang="en-GB" dirty="0"/>
          </a:p>
        </p:txBody>
      </p:sp>
    </p:spTree>
    <p:extLst>
      <p:ext uri="{BB962C8B-B14F-4D97-AF65-F5344CB8AC3E}">
        <p14:creationId xmlns:p14="http://schemas.microsoft.com/office/powerpoint/2010/main" val="2382965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67544" y="445901"/>
            <a:ext cx="7886700" cy="85407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pPr>
            <a:r>
              <a:rPr lang="en-GB" altLang="en-US" sz="4400" dirty="0">
                <a:solidFill>
                  <a:srgbClr val="1A210D"/>
                </a:solidFill>
                <a:latin typeface="HelveticaNeueLT Std" panose="020B0604020202020204"/>
              </a:rPr>
              <a:t>Content</a:t>
            </a:r>
            <a:endParaRPr lang="en-GB" sz="4400" dirty="0">
              <a:solidFill>
                <a:srgbClr val="1A210D"/>
              </a:solidFill>
              <a:latin typeface="HelveticaNeueLT Std" panose="020B0604020202020204"/>
            </a:endParaRPr>
          </a:p>
        </p:txBody>
      </p:sp>
      <p:graphicFrame>
        <p:nvGraphicFramePr>
          <p:cNvPr id="2" name="Diagram 1"/>
          <p:cNvGraphicFramePr/>
          <p:nvPr>
            <p:extLst>
              <p:ext uri="{D42A27DB-BD31-4B8C-83A1-F6EECF244321}">
                <p14:modId xmlns:p14="http://schemas.microsoft.com/office/powerpoint/2010/main" val="915376128"/>
              </p:ext>
            </p:extLst>
          </p:nvPr>
        </p:nvGraphicFramePr>
        <p:xfrm>
          <a:off x="954510" y="1299975"/>
          <a:ext cx="7886700" cy="4721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3048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3600" dirty="0"/>
              <a:t>Working with Text Questions </a:t>
            </a:r>
          </a:p>
        </p:txBody>
      </p:sp>
      <p:sp>
        <p:nvSpPr>
          <p:cNvPr id="3" name="Content Placeholder 2"/>
          <p:cNvSpPr>
            <a:spLocks noGrp="1"/>
          </p:cNvSpPr>
          <p:nvPr>
            <p:ph idx="1"/>
          </p:nvPr>
        </p:nvSpPr>
        <p:spPr>
          <a:xfrm>
            <a:off x="457200" y="1268760"/>
            <a:ext cx="8347451" cy="4968552"/>
          </a:xfrm>
        </p:spPr>
        <p:txBody>
          <a:bodyPr>
            <a:normAutofit lnSpcReduction="10000"/>
          </a:bodyPr>
          <a:lstStyle/>
          <a:p>
            <a:pPr marL="285750" lvl="1">
              <a:buFont typeface="Arial" panose="020B0604020202020204" pitchFamily="34" charset="0"/>
              <a:buChar char="•"/>
              <a:defRPr/>
            </a:pPr>
            <a:r>
              <a:rPr lang="en-GB" sz="1800" dirty="0"/>
              <a:t>SFA are seeking confirmation that you are ‘competent on paper’  and action is embedded and led from the top </a:t>
            </a:r>
          </a:p>
          <a:p>
            <a:pPr marL="285750" lvl="1">
              <a:buFont typeface="Arial" panose="020B0604020202020204" pitchFamily="34" charset="0"/>
              <a:buChar char="•"/>
              <a:defRPr/>
            </a:pPr>
            <a:r>
              <a:rPr lang="en-GB" sz="1800" dirty="0">
                <a:ea typeface="Tahoma" panose="020B0604030504040204" pitchFamily="34" charset="0"/>
                <a:cs typeface="Calibri" panose="020F0502020204030204" pitchFamily="34" charset="0"/>
              </a:rPr>
              <a:t>A reader that does not know you should be able to see from your responses that you:</a:t>
            </a:r>
          </a:p>
          <a:p>
            <a:pPr marL="800100" lvl="1" indent="-342900">
              <a:buFont typeface="Arial" panose="020B0604020202020204" pitchFamily="34" charset="0"/>
              <a:buChar char="•"/>
              <a:defRPr/>
            </a:pPr>
            <a:r>
              <a:rPr lang="en-GB" sz="1800" dirty="0">
                <a:ea typeface="Tahoma" panose="020B0604030504040204" pitchFamily="34" charset="0"/>
                <a:cs typeface="Calibri" panose="020F0502020204030204" pitchFamily="34" charset="0"/>
              </a:rPr>
              <a:t>have systems, processes, policies that provide regular feedback/review </a:t>
            </a:r>
          </a:p>
          <a:p>
            <a:pPr marL="800100" lvl="1" indent="-342900">
              <a:buFont typeface="Arial" panose="020B0604020202020204" pitchFamily="34" charset="0"/>
              <a:buChar char="•"/>
              <a:defRPr/>
            </a:pPr>
            <a:r>
              <a:rPr lang="en-GB" sz="1800" dirty="0">
                <a:ea typeface="Tahoma" panose="020B0604030504040204" pitchFamily="34" charset="0"/>
                <a:cs typeface="Calibri" panose="020F0502020204030204" pitchFamily="34" charset="0"/>
              </a:rPr>
              <a:t>That embedded and led from the top</a:t>
            </a:r>
          </a:p>
          <a:p>
            <a:pPr marL="800100" lvl="1" indent="-342900">
              <a:buFont typeface="Arial" panose="020B0604020202020204" pitchFamily="34" charset="0"/>
              <a:buChar char="•"/>
              <a:defRPr/>
            </a:pPr>
            <a:r>
              <a:rPr lang="en-GB" sz="1800" dirty="0">
                <a:ea typeface="Tahoma" panose="020B0604030504040204" pitchFamily="34" charset="0"/>
                <a:cs typeface="Calibri" panose="020F0502020204030204" pitchFamily="34" charset="0"/>
              </a:rPr>
              <a:t>Demonstrate </a:t>
            </a:r>
            <a:r>
              <a:rPr lang="en-GB" sz="1800" u="sng" dirty="0">
                <a:ea typeface="Tahoma" panose="020B0604030504040204" pitchFamily="34" charset="0"/>
                <a:cs typeface="Calibri" panose="020F0502020204030204" pitchFamily="34" charset="0"/>
              </a:rPr>
              <a:t>how</a:t>
            </a:r>
            <a:r>
              <a:rPr lang="en-GB" sz="1800" dirty="0">
                <a:ea typeface="Tahoma" panose="020B0604030504040204" pitchFamily="34" charset="0"/>
                <a:cs typeface="Calibri" panose="020F0502020204030204" pitchFamily="34" charset="0"/>
              </a:rPr>
              <a:t> you deliver the statement or, if you don’t </a:t>
            </a:r>
            <a:br>
              <a:rPr lang="en-GB" sz="1800" dirty="0">
                <a:ea typeface="Tahoma" panose="020B0604030504040204" pitchFamily="34" charset="0"/>
                <a:cs typeface="Calibri" panose="020F0502020204030204" pitchFamily="34" charset="0"/>
              </a:rPr>
            </a:br>
            <a:r>
              <a:rPr lang="en-GB" sz="1800" dirty="0">
                <a:ea typeface="Tahoma" panose="020B0604030504040204" pitchFamily="34" charset="0"/>
                <a:cs typeface="Calibri" panose="020F0502020204030204" pitchFamily="34" charset="0"/>
              </a:rPr>
              <a:t>have a system in place, explain clearly what you are intending to do</a:t>
            </a:r>
            <a:endParaRPr lang="en-GB" sz="1800" dirty="0"/>
          </a:p>
          <a:p>
            <a:pPr marL="285750" lvl="1">
              <a:buFont typeface="Arial" panose="020B0604020202020204" pitchFamily="34" charset="0"/>
              <a:buChar char="•"/>
              <a:defRPr/>
            </a:pPr>
            <a:r>
              <a:rPr lang="en-GB" sz="1800" dirty="0">
                <a:ea typeface="Tahoma" panose="020B0604030504040204" pitchFamily="34" charset="0"/>
                <a:cs typeface="Arial" panose="020B0604020202020204" pitchFamily="34" charset="0"/>
              </a:rPr>
              <a:t>The bullet points include key questions for response and requests for evidence. Use the bullets as the structure for your response - to tell a narrative </a:t>
            </a:r>
          </a:p>
          <a:p>
            <a:pPr marL="285750" lvl="1">
              <a:buFont typeface="Arial" panose="020B0604020202020204" pitchFamily="34" charset="0"/>
              <a:buChar char="•"/>
              <a:defRPr/>
            </a:pPr>
            <a:r>
              <a:rPr lang="en-GB" sz="1800" dirty="0">
                <a:ea typeface="Tahoma" panose="020B0604030504040204" pitchFamily="34" charset="0"/>
                <a:cs typeface="Arial" panose="020B0604020202020204" pitchFamily="34" charset="0"/>
              </a:rPr>
              <a:t>Don’t just regurgitate or repeat the bullet points within the question</a:t>
            </a:r>
          </a:p>
          <a:p>
            <a:pPr marL="285750" indent="-285750">
              <a:lnSpc>
                <a:spcPct val="120000"/>
              </a:lnSpc>
              <a:defRPr/>
            </a:pPr>
            <a:r>
              <a:rPr lang="en-GB" sz="1800" dirty="0">
                <a:ea typeface="Tahoma" panose="020B0604030504040204" pitchFamily="34" charset="0"/>
                <a:cs typeface="Arial" panose="020B0604020202020204" pitchFamily="34" charset="0"/>
              </a:rPr>
              <a:t>2000 = Characters with spaces / 350 words approximately </a:t>
            </a:r>
          </a:p>
          <a:p>
            <a:pPr marL="285750" indent="-285750">
              <a:lnSpc>
                <a:spcPct val="120000"/>
              </a:lnSpc>
              <a:defRPr/>
            </a:pPr>
            <a:r>
              <a:rPr lang="en-GB" sz="1800" dirty="0">
                <a:ea typeface="Tahoma" panose="020B0604030504040204" pitchFamily="34" charset="0"/>
                <a:cs typeface="Arial" panose="020B0604020202020204" pitchFamily="34" charset="0"/>
              </a:rPr>
              <a:t>All text sections </a:t>
            </a:r>
            <a:r>
              <a:rPr lang="en-GB" sz="1800" u="sng" dirty="0">
                <a:ea typeface="Tahoma" panose="020B0604030504040204" pitchFamily="34" charset="0"/>
                <a:cs typeface="Arial" panose="020B0604020202020204" pitchFamily="34" charset="0"/>
              </a:rPr>
              <a:t>do </a:t>
            </a:r>
            <a:r>
              <a:rPr lang="en-GB" sz="1800" dirty="0">
                <a:ea typeface="Tahoma" panose="020B0604030504040204" pitchFamily="34" charset="0"/>
                <a:cs typeface="Arial" panose="020B0604020202020204" pitchFamily="34" charset="0"/>
              </a:rPr>
              <a:t>apply to you</a:t>
            </a:r>
          </a:p>
          <a:p>
            <a:pPr marL="285750" indent="-285750">
              <a:lnSpc>
                <a:spcPct val="120000"/>
              </a:lnSpc>
              <a:defRPr/>
            </a:pPr>
            <a:r>
              <a:rPr lang="en-GB" sz="1800" dirty="0">
                <a:cs typeface="Arial" panose="020B0604020202020204" pitchFamily="34" charset="0"/>
              </a:rPr>
              <a:t>Every question stands on its own, every response is assessed on its own  </a:t>
            </a:r>
          </a:p>
          <a:p>
            <a:pPr marL="285750" indent="-285750">
              <a:lnSpc>
                <a:spcPct val="120000"/>
              </a:lnSpc>
              <a:defRPr/>
            </a:pPr>
            <a:r>
              <a:rPr lang="en-GB" sz="1800" dirty="0">
                <a:ea typeface="Tahoma" panose="020B0604030504040204" pitchFamily="34" charset="0"/>
                <a:cs typeface="Arial" panose="020B0604020202020204" pitchFamily="34" charset="0"/>
              </a:rPr>
              <a:t>Each responses is scored using only the text supplied in the response so expect to repeat yourself </a:t>
            </a:r>
            <a:endParaRPr lang="en-GB" sz="1800" dirty="0">
              <a:cs typeface="Arial" panose="020B0604020202020204" pitchFamily="34" charset="0"/>
            </a:endParaRPr>
          </a:p>
          <a:p>
            <a:pPr marL="285750" indent="-285750">
              <a:lnSpc>
                <a:spcPct val="170000"/>
              </a:lnSpc>
              <a:defRPr/>
            </a:pPr>
            <a:endParaRPr lang="en-GB" sz="1800" dirty="0">
              <a:cs typeface="Arial" panose="020B0604020202020204" pitchFamily="34" charset="0"/>
            </a:endParaRPr>
          </a:p>
          <a:p>
            <a:pPr marL="285750" indent="-285750">
              <a:lnSpc>
                <a:spcPct val="170000"/>
              </a:lnSpc>
              <a:defRPr/>
            </a:pPr>
            <a:endParaRPr lang="en-GB" sz="1800" dirty="0">
              <a:ea typeface="Tahoma" panose="020B0604030504040204" pitchFamily="34" charset="0"/>
              <a:cs typeface="Tahoma" panose="020B0604030504040204" pitchFamily="34" charset="0"/>
            </a:endParaRPr>
          </a:p>
          <a:p>
            <a:pPr marL="0" indent="0">
              <a:buNone/>
            </a:pPr>
            <a:endParaRPr lang="en-GB" sz="1800" dirty="0"/>
          </a:p>
          <a:p>
            <a:pPr marL="0" indent="0">
              <a:buNone/>
            </a:pPr>
            <a:endParaRPr lang="en-GB" sz="1800" dirty="0"/>
          </a:p>
          <a:p>
            <a:pPr marL="457200" indent="-457200">
              <a:buFont typeface="+mj-lt"/>
              <a:buAutoNum type="arabicPeriod"/>
            </a:pPr>
            <a:endParaRPr lang="en-GB" sz="1800" dirty="0"/>
          </a:p>
        </p:txBody>
      </p:sp>
    </p:spTree>
    <p:extLst>
      <p:ext uri="{BB962C8B-B14F-4D97-AF65-F5344CB8AC3E}">
        <p14:creationId xmlns:p14="http://schemas.microsoft.com/office/powerpoint/2010/main" val="3304357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3600" dirty="0"/>
              <a:t>Working with Text Questions </a:t>
            </a:r>
          </a:p>
        </p:txBody>
      </p:sp>
      <p:sp>
        <p:nvSpPr>
          <p:cNvPr id="3" name="Content Placeholder 2"/>
          <p:cNvSpPr>
            <a:spLocks noGrp="1"/>
          </p:cNvSpPr>
          <p:nvPr>
            <p:ph idx="1"/>
          </p:nvPr>
        </p:nvSpPr>
        <p:spPr>
          <a:xfrm>
            <a:off x="467544" y="1124744"/>
            <a:ext cx="8229600" cy="4848457"/>
          </a:xfrm>
        </p:spPr>
        <p:txBody>
          <a:bodyPr>
            <a:normAutofit/>
          </a:bodyPr>
          <a:lstStyle/>
          <a:p>
            <a:pPr marL="0" indent="0">
              <a:buNone/>
            </a:pPr>
            <a:r>
              <a:rPr lang="en-GB" sz="2000" dirty="0"/>
              <a:t>Expect to :</a:t>
            </a:r>
          </a:p>
          <a:p>
            <a:pPr marL="457200" indent="-457200">
              <a:buFont typeface="+mj-lt"/>
              <a:buAutoNum type="arabicPeriod"/>
            </a:pPr>
            <a:r>
              <a:rPr lang="en-GB" sz="2000" dirty="0"/>
              <a:t>Name policy documents but reference these in the narrative </a:t>
            </a:r>
          </a:p>
          <a:p>
            <a:pPr marL="457200" indent="-457200">
              <a:buFont typeface="+mj-lt"/>
              <a:buAutoNum type="arabicPeriod"/>
            </a:pPr>
            <a:r>
              <a:rPr lang="en-GB" sz="2000" dirty="0"/>
              <a:t>Explain the key steps, process, in HOW you deliver</a:t>
            </a:r>
          </a:p>
          <a:p>
            <a:pPr marL="457200" indent="-457200">
              <a:buFont typeface="+mj-lt"/>
              <a:buAutoNum type="arabicPeriod"/>
            </a:pPr>
            <a:r>
              <a:rPr lang="en-GB" sz="2000" dirty="0"/>
              <a:t>State the governance process – who is accountable, when do </a:t>
            </a:r>
          </a:p>
          <a:p>
            <a:pPr marL="457200" indent="-457200">
              <a:buFont typeface="+mj-lt"/>
              <a:buAutoNum type="arabicPeriod"/>
            </a:pPr>
            <a:r>
              <a:rPr lang="en-GB" sz="2000" dirty="0"/>
              <a:t>Make sure its clear how processes, governance, enable risk management  </a:t>
            </a:r>
          </a:p>
          <a:p>
            <a:pPr marL="457200" indent="-457200">
              <a:buFont typeface="+mj-lt"/>
              <a:buAutoNum type="arabicPeriod"/>
            </a:pPr>
            <a:r>
              <a:rPr lang="en-GB" sz="2000" dirty="0"/>
              <a:t>Make it clear that all apprentices are treated as individuals and your processes ensure this is the case  -  initial assessment and review processes are critical to this  </a:t>
            </a:r>
          </a:p>
          <a:p>
            <a:pPr marL="457200" indent="-457200">
              <a:buFont typeface="+mj-lt"/>
              <a:buAutoNum type="arabicPeriod"/>
            </a:pPr>
            <a:r>
              <a:rPr lang="en-GB" sz="2000" dirty="0"/>
              <a:t>Confirm that the apprenticeship standards or framework is the critical benchmark for apprenticeship provision e.g. for staff CPD; for curriculum design and fit  </a:t>
            </a:r>
          </a:p>
          <a:p>
            <a:pPr marL="0" indent="0">
              <a:buNone/>
            </a:pPr>
            <a:endParaRPr lang="en-GB" sz="2000" dirty="0"/>
          </a:p>
        </p:txBody>
      </p:sp>
    </p:spTree>
    <p:extLst>
      <p:ext uri="{BB962C8B-B14F-4D97-AF65-F5344CB8AC3E}">
        <p14:creationId xmlns:p14="http://schemas.microsoft.com/office/powerpoint/2010/main" val="3664174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636588" y="3049588"/>
            <a:ext cx="542488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spcBef>
                <a:spcPct val="0"/>
              </a:spcBef>
              <a:buFontTx/>
              <a:buNone/>
            </a:pPr>
            <a:r>
              <a:rPr lang="en-GB" altLang="en-US" sz="4800" b="1" dirty="0">
                <a:cs typeface="Tahoma" panose="020B0604030504040204" pitchFamily="34" charset="0"/>
              </a:rPr>
              <a:t>Common Pitfalls </a:t>
            </a:r>
          </a:p>
        </p:txBody>
      </p:sp>
    </p:spTree>
    <p:extLst>
      <p:ext uri="{BB962C8B-B14F-4D97-AF65-F5344CB8AC3E}">
        <p14:creationId xmlns:p14="http://schemas.microsoft.com/office/powerpoint/2010/main" val="938390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a:xfrm>
            <a:off x="395536" y="188640"/>
            <a:ext cx="6424736" cy="974725"/>
          </a:xfrm>
        </p:spPr>
        <p:txBody>
          <a:bodyPr>
            <a:normAutofit/>
          </a:bodyPr>
          <a:lstStyle/>
          <a:p>
            <a:r>
              <a:rPr lang="en-GB" altLang="en-US" sz="4000" b="1" dirty="0"/>
              <a:t> Common Pitfalls – Structure </a:t>
            </a:r>
          </a:p>
        </p:txBody>
      </p:sp>
      <p:sp>
        <p:nvSpPr>
          <p:cNvPr id="6" name="Rectangle 5"/>
          <p:cNvSpPr/>
          <p:nvPr/>
        </p:nvSpPr>
        <p:spPr>
          <a:xfrm>
            <a:off x="683568" y="1340768"/>
            <a:ext cx="8067873" cy="5262979"/>
          </a:xfrm>
          <a:prstGeom prst="rect">
            <a:avLst/>
          </a:prstGeom>
        </p:spPr>
        <p:txBody>
          <a:bodyPr wrap="square">
            <a:spAutoFit/>
          </a:bodyPr>
          <a:lstStyle/>
          <a:p>
            <a:pPr marL="342900" indent="-342900">
              <a:buFont typeface="Arial" panose="020B0604020202020204" pitchFamily="34" charset="0"/>
              <a:buChar char="•"/>
              <a:defRPr/>
            </a:pPr>
            <a:r>
              <a:rPr lang="en-GB" sz="2400" dirty="0">
                <a:ea typeface="Tahoma" panose="020B0604030504040204" pitchFamily="34" charset="0"/>
                <a:cs typeface="Tahoma" panose="020B0604030504040204" pitchFamily="34" charset="0"/>
              </a:rPr>
              <a:t>Not giving evidence of formal processes and policies – quality assurance systems, contract review, etc. </a:t>
            </a:r>
          </a:p>
          <a:p>
            <a:pPr marL="342900" indent="-342900">
              <a:buFont typeface="Arial" panose="020B0604020202020204" pitchFamily="34" charset="0"/>
              <a:buChar char="•"/>
              <a:defRPr/>
            </a:pPr>
            <a:r>
              <a:rPr lang="en-GB" sz="2400" dirty="0">
                <a:ea typeface="Tahoma" panose="020B0604030504040204" pitchFamily="34" charset="0"/>
                <a:cs typeface="Tahoma" panose="020B0604030504040204" pitchFamily="34" charset="0"/>
              </a:rPr>
              <a:t>Not covering what you do, or would do, to cover the areas within the question</a:t>
            </a:r>
          </a:p>
          <a:p>
            <a:pPr marL="342900" indent="-342900">
              <a:buFont typeface="Arial" panose="020B0604020202020204" pitchFamily="34" charset="0"/>
              <a:buChar char="•"/>
              <a:defRPr/>
            </a:pPr>
            <a:r>
              <a:rPr lang="en-GB" sz="2400" dirty="0">
                <a:ea typeface="Tahoma" panose="020B0604030504040204" pitchFamily="34" charset="0"/>
                <a:cs typeface="Tahoma" panose="020B0604030504040204" pitchFamily="34" charset="0"/>
              </a:rPr>
              <a:t>Not addressing </a:t>
            </a:r>
            <a:r>
              <a:rPr lang="en-GB" sz="2400" b="1" dirty="0">
                <a:ea typeface="Tahoma" panose="020B0604030504040204" pitchFamily="34" charset="0"/>
                <a:cs typeface="Tahoma" panose="020B0604030504040204" pitchFamily="34" charset="0"/>
              </a:rPr>
              <a:t>all</a:t>
            </a:r>
            <a:r>
              <a:rPr lang="en-GB" sz="2400" dirty="0">
                <a:ea typeface="Tahoma" panose="020B0604030504040204" pitchFamily="34" charset="0"/>
                <a:cs typeface="Tahoma" panose="020B0604030504040204" pitchFamily="34" charset="0"/>
              </a:rPr>
              <a:t> bullet points contained in the question. </a:t>
            </a:r>
          </a:p>
          <a:p>
            <a:pPr marL="342900" indent="-342900">
              <a:buFont typeface="Arial" panose="020B0604020202020204" pitchFamily="34" charset="0"/>
              <a:buChar char="•"/>
              <a:defRPr/>
            </a:pPr>
            <a:r>
              <a:rPr lang="en-GB" sz="2400" dirty="0">
                <a:ea typeface="Tahoma" panose="020B0604030504040204" pitchFamily="34" charset="0"/>
                <a:cs typeface="Tahoma" panose="020B0604030504040204" pitchFamily="34" charset="0"/>
              </a:rPr>
              <a:t>The response was too brief to provide assurance </a:t>
            </a:r>
          </a:p>
          <a:p>
            <a:pPr marL="342900" indent="-342900">
              <a:buFont typeface="Arial" panose="020B0604020202020204" pitchFamily="34" charset="0"/>
              <a:buChar char="•"/>
              <a:defRPr/>
            </a:pPr>
            <a:r>
              <a:rPr lang="en-GB" sz="2400" dirty="0">
                <a:ea typeface="Tahoma" panose="020B0604030504040204" pitchFamily="34" charset="0"/>
                <a:cs typeface="Tahoma" panose="020B0604030504040204" pitchFamily="34" charset="0"/>
              </a:rPr>
              <a:t>Repeating back the question (listing the bullet points)</a:t>
            </a:r>
          </a:p>
          <a:p>
            <a:pPr marL="342900" indent="-342900">
              <a:buFont typeface="Arial" panose="020B0604020202020204" pitchFamily="34" charset="0"/>
              <a:buChar char="•"/>
              <a:defRPr/>
            </a:pPr>
            <a:r>
              <a:rPr lang="en-GB" sz="2400" dirty="0">
                <a:ea typeface="Tahoma" panose="020B0604030504040204" pitchFamily="34" charset="0"/>
                <a:cs typeface="Tahoma" panose="020B0604030504040204" pitchFamily="34" charset="0"/>
              </a:rPr>
              <a:t>Writing a list / series of facts or bullet points, that don’t easily seem to link to the question/bullet </a:t>
            </a:r>
          </a:p>
          <a:p>
            <a:pPr marL="342900" indent="-342900">
              <a:buFont typeface="Arial" panose="020B0604020202020204" pitchFamily="34" charset="0"/>
              <a:buChar char="•"/>
              <a:defRPr/>
            </a:pPr>
            <a:r>
              <a:rPr lang="en-GB" sz="2400" dirty="0">
                <a:ea typeface="Tahoma" panose="020B0604030504040204" pitchFamily="34" charset="0"/>
                <a:cs typeface="Tahoma" panose="020B0604030504040204" pitchFamily="34" charset="0"/>
              </a:rPr>
              <a:t>Not explaining how process and activities detailed impact quality capability or capacity and performance managing a contract.</a:t>
            </a:r>
          </a:p>
          <a:p>
            <a:pPr marL="342900" indent="-342900">
              <a:buFont typeface="Arial" panose="020B0604020202020204" pitchFamily="34" charset="0"/>
              <a:buChar char="•"/>
              <a:defRPr/>
            </a:pPr>
            <a:r>
              <a:rPr lang="en-GB" sz="2400" dirty="0">
                <a:ea typeface="Tahoma" panose="020B0604030504040204" pitchFamily="34" charset="0"/>
                <a:cs typeface="Tahoma" panose="020B0604030504040204" pitchFamily="34" charset="0"/>
              </a:rPr>
              <a:t>Explaining achievements but not how these were achieved</a:t>
            </a:r>
          </a:p>
          <a:p>
            <a:pPr>
              <a:defRPr/>
            </a:pPr>
            <a:endParaRPr lang="en-GB" sz="24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31180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96752"/>
            <a:ext cx="8339138" cy="5040560"/>
          </a:xfrm>
        </p:spPr>
        <p:txBody>
          <a:bodyPr>
            <a:normAutofit lnSpcReduction="10000"/>
          </a:bodyPr>
          <a:lstStyle/>
          <a:p>
            <a:pPr marL="285750" indent="-285750">
              <a:buFont typeface="Arial" panose="020B0604020202020204" pitchFamily="34" charset="0"/>
              <a:buChar char="•"/>
              <a:defRPr/>
            </a:pPr>
            <a:endParaRPr lang="en-CA" sz="2000" dirty="0"/>
          </a:p>
          <a:p>
            <a:pPr>
              <a:defRPr/>
            </a:pPr>
            <a:r>
              <a:rPr lang="en-GB" sz="2000" dirty="0">
                <a:ea typeface="Tahoma" panose="020B0604030504040204" pitchFamily="34" charset="0"/>
                <a:cs typeface="Tahoma" panose="020B0604030504040204" pitchFamily="34" charset="0"/>
              </a:rPr>
              <a:t>The response did not seem tailored to an apprenticeship – watch your policy documents</a:t>
            </a:r>
          </a:p>
          <a:p>
            <a:pPr>
              <a:defRPr/>
            </a:pPr>
            <a:r>
              <a:rPr lang="en-GB" sz="2000" dirty="0">
                <a:ea typeface="Tahoma" panose="020B0604030504040204" pitchFamily="34" charset="0"/>
                <a:cs typeface="Tahoma" panose="020B0604030504040204" pitchFamily="34" charset="0"/>
              </a:rPr>
              <a:t>Not closing the loop – not explaining how actions improve apprenticeship quality or the apprentice’s success  </a:t>
            </a:r>
          </a:p>
          <a:p>
            <a:pPr>
              <a:defRPr/>
            </a:pPr>
            <a:r>
              <a:rPr lang="en-GB" sz="2000" dirty="0">
                <a:ea typeface="Tahoma" panose="020B0604030504040204" pitchFamily="34" charset="0"/>
                <a:cs typeface="Tahoma" panose="020B0604030504040204" pitchFamily="34" charset="0"/>
              </a:rPr>
              <a:t>Not setting out how you address (or will address) underperformance and identify or mitigate risks.</a:t>
            </a:r>
          </a:p>
          <a:p>
            <a:pPr>
              <a:defRPr/>
            </a:pPr>
            <a:r>
              <a:rPr lang="en-CA" sz="2000" dirty="0"/>
              <a:t>Not explaining how policies and processes enable high quality delivery </a:t>
            </a:r>
          </a:p>
          <a:p>
            <a:pPr>
              <a:defRPr/>
            </a:pPr>
            <a:r>
              <a:rPr lang="en-CA" sz="2000" dirty="0"/>
              <a:t>No consideration of providing information advice and guidance for example at pre-course stage or when establishing next steps</a:t>
            </a:r>
            <a:endParaRPr lang="en-GB" sz="2000" dirty="0"/>
          </a:p>
          <a:p>
            <a:pPr>
              <a:defRPr/>
            </a:pPr>
            <a:r>
              <a:rPr lang="en-CA" sz="2000" dirty="0"/>
              <a:t>Focusing on the quality of staff CPD, but there is no clarity on how this benefits learners or users</a:t>
            </a:r>
            <a:endParaRPr lang="en-GB" sz="2000" dirty="0"/>
          </a:p>
          <a:p>
            <a:pPr>
              <a:defRPr/>
            </a:pPr>
            <a:r>
              <a:rPr lang="en-CA" sz="2000" dirty="0"/>
              <a:t>Focusing on feedback received from learners/users rather than how feedback improves learners/users experience </a:t>
            </a:r>
            <a:endParaRPr lang="en-GB" sz="2000" dirty="0"/>
          </a:p>
          <a:p>
            <a:pPr>
              <a:defRPr/>
            </a:pPr>
            <a:r>
              <a:rPr lang="en-CA" sz="2000" dirty="0"/>
              <a:t>No reference to how learners are motivated inspired or supported to extend knowledge skills or develop their own knowledge. </a:t>
            </a:r>
            <a:endParaRPr lang="en-GB" sz="2000" dirty="0"/>
          </a:p>
        </p:txBody>
      </p:sp>
      <p:sp>
        <p:nvSpPr>
          <p:cNvPr id="26627" name="Title 1"/>
          <p:cNvSpPr>
            <a:spLocks noGrp="1"/>
          </p:cNvSpPr>
          <p:nvPr>
            <p:ph type="title"/>
          </p:nvPr>
        </p:nvSpPr>
        <p:spPr>
          <a:xfrm>
            <a:off x="1331640" y="366043"/>
            <a:ext cx="5646738" cy="974725"/>
          </a:xfrm>
        </p:spPr>
        <p:txBody>
          <a:bodyPr/>
          <a:lstStyle/>
          <a:p>
            <a:r>
              <a:rPr lang="en-GB" altLang="en-US" sz="3600" b="1" dirty="0"/>
              <a:t> Common Pitfalls – Content </a:t>
            </a:r>
          </a:p>
        </p:txBody>
      </p:sp>
    </p:spTree>
    <p:extLst>
      <p:ext uri="{BB962C8B-B14F-4D97-AF65-F5344CB8AC3E}">
        <p14:creationId xmlns:p14="http://schemas.microsoft.com/office/powerpoint/2010/main" val="2157147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47E38-973F-4C1A-BED9-78D4DE3572E9}"/>
              </a:ext>
            </a:extLst>
          </p:cNvPr>
          <p:cNvSpPr>
            <a:spLocks noGrp="1"/>
          </p:cNvSpPr>
          <p:nvPr>
            <p:ph type="title"/>
          </p:nvPr>
        </p:nvSpPr>
        <p:spPr/>
        <p:txBody>
          <a:bodyPr/>
          <a:lstStyle/>
          <a:p>
            <a:r>
              <a:rPr lang="en-GB" dirty="0"/>
              <a:t>AND MOST OF ALL</a:t>
            </a:r>
          </a:p>
        </p:txBody>
      </p:sp>
      <p:sp>
        <p:nvSpPr>
          <p:cNvPr id="3" name="Content Placeholder 2">
            <a:extLst>
              <a:ext uri="{FF2B5EF4-FFF2-40B4-BE49-F238E27FC236}">
                <a16:creationId xmlns:a16="http://schemas.microsoft.com/office/drawing/2014/main" id="{32B4EFE8-B2ED-49D2-ACF6-E5FE92418EAE}"/>
              </a:ext>
            </a:extLst>
          </p:cNvPr>
          <p:cNvSpPr>
            <a:spLocks noGrp="1"/>
          </p:cNvSpPr>
          <p:nvPr>
            <p:ph idx="1"/>
          </p:nvPr>
        </p:nvSpPr>
        <p:spPr/>
        <p:txBody>
          <a:bodyPr/>
          <a:lstStyle/>
          <a:p>
            <a:pPr marL="0" indent="0" algn="ctr">
              <a:buNone/>
            </a:pPr>
            <a:r>
              <a:rPr lang="en-GB" sz="6600" b="1" dirty="0">
                <a:solidFill>
                  <a:srgbClr val="C00000"/>
                </a:solidFill>
              </a:rPr>
              <a:t>UPLOAD EARLY </a:t>
            </a:r>
          </a:p>
          <a:p>
            <a:pPr marL="0" indent="0" algn="ctr">
              <a:buNone/>
            </a:pPr>
            <a:endParaRPr lang="en-GB" sz="4000" b="1" dirty="0">
              <a:solidFill>
                <a:srgbClr val="C00000"/>
              </a:solidFill>
            </a:endParaRPr>
          </a:p>
          <a:p>
            <a:pPr marL="0" indent="0" algn="ctr">
              <a:buNone/>
            </a:pPr>
            <a:r>
              <a:rPr lang="en-GB" sz="3600" u="sng" dirty="0">
                <a:solidFill>
                  <a:srgbClr val="C00000"/>
                </a:solidFill>
              </a:rPr>
              <a:t>DO NOT </a:t>
            </a:r>
            <a:r>
              <a:rPr lang="en-GB" sz="3600" dirty="0">
                <a:solidFill>
                  <a:srgbClr val="C00000"/>
                </a:solidFill>
              </a:rPr>
              <a:t>LEAVE UPLOADING YOUR DOUCMENTS UNTIL THE LAST MINUTE</a:t>
            </a:r>
            <a:endParaRPr lang="en-GB" altLang="en-US" sz="3600" dirty="0">
              <a:solidFill>
                <a:srgbClr val="C00000"/>
              </a:solidFill>
            </a:endParaRPr>
          </a:p>
          <a:p>
            <a:endParaRPr lang="en-GB" dirty="0"/>
          </a:p>
        </p:txBody>
      </p:sp>
    </p:spTree>
    <p:extLst>
      <p:ext uri="{BB962C8B-B14F-4D97-AF65-F5344CB8AC3E}">
        <p14:creationId xmlns:p14="http://schemas.microsoft.com/office/powerpoint/2010/main" val="4294097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4638" y="908050"/>
            <a:ext cx="8713787" cy="6217087"/>
          </a:xfrm>
          <a:prstGeom prst="rect">
            <a:avLst/>
          </a:prstGeom>
        </p:spPr>
        <p:txBody>
          <a:bodyPr>
            <a:spAutoFit/>
          </a:bodyPr>
          <a:lstStyle/>
          <a:p>
            <a:pPr marL="342900" indent="-342900">
              <a:buFont typeface="Wingdings" panose="05000000000000000000" pitchFamily="2" charset="2"/>
              <a:buChar char="q"/>
              <a:defRPr/>
            </a:pPr>
            <a:r>
              <a:rPr lang="en-GB" sz="2000" dirty="0">
                <a:latin typeface="Tahoma" panose="020B0604030504040204" pitchFamily="34" charset="0"/>
                <a:ea typeface="Tahoma" panose="020B0604030504040204" pitchFamily="34" charset="0"/>
                <a:cs typeface="Tahoma" panose="020B0604030504040204" pitchFamily="34" charset="0"/>
              </a:rPr>
              <a:t>Read the Guidance and write to the requirements </a:t>
            </a:r>
          </a:p>
          <a:p>
            <a:pPr>
              <a:defRPr/>
            </a:pPr>
            <a:endParaRPr lang="en-GB" sz="20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Wingdings" panose="05000000000000000000" pitchFamily="2" charset="2"/>
              <a:buChar char="q"/>
              <a:defRPr/>
            </a:pPr>
            <a:r>
              <a:rPr lang="en-GB" sz="2000" dirty="0">
                <a:latin typeface="Tahoma" panose="020B0604030504040204" pitchFamily="34" charset="0"/>
                <a:ea typeface="Tahoma" panose="020B0604030504040204" pitchFamily="34" charset="0"/>
                <a:cs typeface="Tahoma" panose="020B0604030504040204" pitchFamily="34" charset="0"/>
              </a:rPr>
              <a:t>Check that </a:t>
            </a:r>
            <a:r>
              <a:rPr lang="en-GB" sz="2000" b="1" dirty="0">
                <a:latin typeface="Tahoma" panose="020B0604030504040204" pitchFamily="34" charset="0"/>
                <a:ea typeface="Tahoma" panose="020B0604030504040204" pitchFamily="34" charset="0"/>
                <a:cs typeface="Tahoma" panose="020B0604030504040204" pitchFamily="34" charset="0"/>
              </a:rPr>
              <a:t>every</a:t>
            </a:r>
            <a:r>
              <a:rPr lang="en-GB" sz="2000" dirty="0">
                <a:latin typeface="Tahoma" panose="020B0604030504040204" pitchFamily="34" charset="0"/>
                <a:ea typeface="Tahoma" panose="020B0604030504040204" pitchFamily="34" charset="0"/>
                <a:cs typeface="Tahoma" panose="020B0604030504040204" pitchFamily="34" charset="0"/>
              </a:rPr>
              <a:t> response size is within the limit but sufficient</a:t>
            </a:r>
          </a:p>
          <a:p>
            <a:pPr>
              <a:defRPr/>
            </a:pPr>
            <a:endParaRPr lang="en-GB" sz="20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Wingdings" panose="05000000000000000000" pitchFamily="2" charset="2"/>
              <a:buChar char="q"/>
              <a:defRPr/>
            </a:pPr>
            <a:r>
              <a:rPr lang="en-GB" sz="2000" dirty="0">
                <a:latin typeface="Tahoma" panose="020B0604030504040204" pitchFamily="34" charset="0"/>
                <a:ea typeface="Tahoma" panose="020B0604030504040204" pitchFamily="34" charset="0"/>
                <a:cs typeface="Tahoma" panose="020B0604030504040204" pitchFamily="34" charset="0"/>
              </a:rPr>
              <a:t>Read the questions again and check that you responded to what was asked with </a:t>
            </a:r>
            <a:r>
              <a:rPr lang="en-GB" sz="2000" b="1" dirty="0">
                <a:latin typeface="Tahoma" panose="020B0604030504040204" pitchFamily="34" charset="0"/>
                <a:ea typeface="Tahoma" panose="020B0604030504040204" pitchFamily="34" charset="0"/>
                <a:cs typeface="Tahoma" panose="020B0604030504040204" pitchFamily="34" charset="0"/>
              </a:rPr>
              <a:t>evidence</a:t>
            </a:r>
            <a:r>
              <a:rPr lang="en-GB" sz="2000" dirty="0">
                <a:latin typeface="Tahoma" panose="020B0604030504040204" pitchFamily="34" charset="0"/>
                <a:ea typeface="Tahoma" panose="020B0604030504040204" pitchFamily="34" charset="0"/>
                <a:cs typeface="Tahoma" panose="020B0604030504040204" pitchFamily="34" charset="0"/>
              </a:rPr>
              <a:t> - what you </a:t>
            </a:r>
            <a:r>
              <a:rPr lang="en-GB" sz="2000" b="1" dirty="0">
                <a:latin typeface="Tahoma" panose="020B0604030504040204" pitchFamily="34" charset="0"/>
                <a:ea typeface="Tahoma" panose="020B0604030504040204" pitchFamily="34" charset="0"/>
                <a:cs typeface="Tahoma" panose="020B0604030504040204" pitchFamily="34" charset="0"/>
              </a:rPr>
              <a:t>do  </a:t>
            </a:r>
            <a:br>
              <a:rPr lang="en-GB" sz="2000" dirty="0">
                <a:latin typeface="Tahoma" panose="020B0604030504040204" pitchFamily="34" charset="0"/>
                <a:ea typeface="Tahoma" panose="020B0604030504040204" pitchFamily="34" charset="0"/>
                <a:cs typeface="Tahoma" panose="020B0604030504040204" pitchFamily="34" charset="0"/>
              </a:rPr>
            </a:br>
            <a:endParaRPr lang="en-GB" sz="20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Wingdings" panose="05000000000000000000" pitchFamily="2" charset="2"/>
              <a:buChar char="q"/>
              <a:defRPr/>
            </a:pPr>
            <a:r>
              <a:rPr lang="en-GB" sz="2000" dirty="0">
                <a:latin typeface="Tahoma" panose="020B0604030504040204" pitchFamily="34" charset="0"/>
                <a:ea typeface="Tahoma" panose="020B0604030504040204" pitchFamily="34" charset="0"/>
                <a:cs typeface="Tahoma" panose="020B0604030504040204" pitchFamily="34" charset="0"/>
              </a:rPr>
              <a:t>Read </a:t>
            </a:r>
            <a:r>
              <a:rPr lang="en-GB" sz="2000" b="1" dirty="0">
                <a:latin typeface="Tahoma" panose="020B0604030504040204" pitchFamily="34" charset="0"/>
                <a:ea typeface="Tahoma" panose="020B0604030504040204" pitchFamily="34" charset="0"/>
                <a:cs typeface="Tahoma" panose="020B0604030504040204" pitchFamily="34" charset="0"/>
              </a:rPr>
              <a:t>every</a:t>
            </a:r>
            <a:r>
              <a:rPr lang="en-GB" sz="2000" dirty="0">
                <a:latin typeface="Tahoma" panose="020B0604030504040204" pitchFamily="34" charset="0"/>
                <a:ea typeface="Tahoma" panose="020B0604030504040204" pitchFamily="34" charset="0"/>
                <a:cs typeface="Tahoma" panose="020B0604030504040204" pitchFamily="34" charset="0"/>
              </a:rPr>
              <a:t> response and check that you have covered </a:t>
            </a:r>
            <a:r>
              <a:rPr lang="en-GB" sz="2000" b="1" dirty="0">
                <a:latin typeface="Tahoma" panose="020B0604030504040204" pitchFamily="34" charset="0"/>
                <a:ea typeface="Tahoma" panose="020B0604030504040204" pitchFamily="34" charset="0"/>
                <a:cs typeface="Tahoma" panose="020B0604030504040204" pitchFamily="34" charset="0"/>
              </a:rPr>
              <a:t>all</a:t>
            </a:r>
            <a:r>
              <a:rPr lang="en-GB" sz="2000" dirty="0">
                <a:latin typeface="Tahoma" panose="020B0604030504040204" pitchFamily="34" charset="0"/>
                <a:ea typeface="Tahoma" panose="020B0604030504040204" pitchFamily="34" charset="0"/>
                <a:cs typeface="Tahoma" panose="020B0604030504040204" pitchFamily="34" charset="0"/>
              </a:rPr>
              <a:t> the bullet points – treat them as a checklist for each question</a:t>
            </a:r>
          </a:p>
          <a:p>
            <a:pPr marL="800100" lvl="1" indent="-342900">
              <a:buFont typeface="Wingdings" panose="05000000000000000000" pitchFamily="2" charset="2"/>
              <a:buChar char="q"/>
              <a:defRPr/>
            </a:pPr>
            <a:endParaRPr lang="en-GB" sz="20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Wingdings" panose="05000000000000000000" pitchFamily="2" charset="2"/>
              <a:buChar char="q"/>
              <a:defRPr/>
            </a:pPr>
            <a:r>
              <a:rPr lang="en-GB" sz="2000" dirty="0">
                <a:latin typeface="Tahoma" panose="020B0604030504040204" pitchFamily="34" charset="0"/>
                <a:ea typeface="Tahoma" panose="020B0604030504040204" pitchFamily="34" charset="0"/>
                <a:cs typeface="Tahoma" panose="020B0604030504040204" pitchFamily="34" charset="0"/>
              </a:rPr>
              <a:t>Ensure that Policies </a:t>
            </a:r>
            <a:r>
              <a:rPr lang="en-GB" sz="2000" b="1" dirty="0">
                <a:latin typeface="Tahoma" panose="020B0604030504040204" pitchFamily="34" charset="0"/>
                <a:ea typeface="Tahoma" panose="020B0604030504040204" pitchFamily="34" charset="0"/>
                <a:cs typeface="Tahoma" panose="020B0604030504040204" pitchFamily="34" charset="0"/>
              </a:rPr>
              <a:t>respond to the bullet points</a:t>
            </a:r>
            <a:r>
              <a:rPr lang="en-GB" sz="2000" dirty="0">
                <a:latin typeface="Tahoma" panose="020B0604030504040204" pitchFamily="34" charset="0"/>
                <a:ea typeface="Tahoma" panose="020B0604030504040204" pitchFamily="34" charset="0"/>
                <a:cs typeface="Tahoma" panose="020B0604030504040204" pitchFamily="34" charset="0"/>
              </a:rPr>
              <a:t> in the guidance  covered </a:t>
            </a:r>
          </a:p>
          <a:p>
            <a:pPr marL="800100" lvl="1" indent="-342900">
              <a:buFont typeface="Wingdings" panose="05000000000000000000" pitchFamily="2" charset="2"/>
              <a:buChar char="q"/>
              <a:defRPr/>
            </a:pPr>
            <a:endParaRPr lang="en-GB" sz="20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Wingdings" panose="05000000000000000000" pitchFamily="2" charset="2"/>
              <a:buChar char="q"/>
              <a:defRPr/>
            </a:pPr>
            <a:r>
              <a:rPr lang="en-GB" sz="2000" dirty="0">
                <a:latin typeface="Tahoma" panose="020B0604030504040204" pitchFamily="34" charset="0"/>
                <a:ea typeface="Tahoma" panose="020B0604030504040204" pitchFamily="34" charset="0"/>
                <a:cs typeface="Tahoma" panose="020B0604030504040204" pitchFamily="34" charset="0"/>
              </a:rPr>
              <a:t>Check that you have explained what you do/would do and </a:t>
            </a:r>
            <a:r>
              <a:rPr lang="en-GB" sz="2000" b="1" dirty="0">
                <a:latin typeface="Tahoma" panose="020B0604030504040204" pitchFamily="34" charset="0"/>
                <a:ea typeface="Tahoma" panose="020B0604030504040204" pitchFamily="34" charset="0"/>
                <a:cs typeface="Tahoma" panose="020B0604030504040204" pitchFamily="34" charset="0"/>
              </a:rPr>
              <a:t>how </a:t>
            </a:r>
            <a:r>
              <a:rPr lang="en-GB" sz="2000" dirty="0">
                <a:latin typeface="Tahoma" panose="020B0604030504040204" pitchFamily="34" charset="0"/>
                <a:ea typeface="Tahoma" panose="020B0604030504040204" pitchFamily="34" charset="0"/>
                <a:cs typeface="Tahoma" panose="020B0604030504040204" pitchFamily="34" charset="0"/>
              </a:rPr>
              <a:t>for anything where your evidence</a:t>
            </a:r>
          </a:p>
          <a:p>
            <a:pPr marL="342900" indent="-342900">
              <a:buFont typeface="Wingdings" panose="05000000000000000000" pitchFamily="2" charset="2"/>
              <a:buChar char="q"/>
              <a:defRPr/>
            </a:pPr>
            <a:endParaRPr lang="en-GB" sz="20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Wingdings" panose="05000000000000000000" pitchFamily="2" charset="2"/>
              <a:buChar char="q"/>
              <a:defRPr/>
            </a:pPr>
            <a:r>
              <a:rPr lang="en-GB" sz="2000" dirty="0">
                <a:latin typeface="Tahoma" panose="020B0604030504040204" pitchFamily="34" charset="0"/>
                <a:ea typeface="Tahoma" panose="020B0604030504040204" pitchFamily="34" charset="0"/>
                <a:cs typeface="Tahoma" panose="020B0604030504040204" pitchFamily="34" charset="0"/>
              </a:rPr>
              <a:t>Check that you have referred to relevant formal documentation, policy, procedures, governance in each response. </a:t>
            </a:r>
          </a:p>
          <a:p>
            <a:pPr marL="342900" lvl="1" indent="-342900">
              <a:buFont typeface="Arial" panose="020B0604020202020204" pitchFamily="34" charset="0"/>
              <a:buChar char="•"/>
              <a:defRPr/>
            </a:pPr>
            <a:endParaRPr lang="en-GB"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defRPr/>
            </a:pPr>
            <a:endParaRPr lang="en-GB" sz="2000" dirty="0">
              <a:latin typeface="Tahoma" panose="020B0604030504040204" pitchFamily="34" charset="0"/>
              <a:ea typeface="Tahoma" panose="020B0604030504040204" pitchFamily="34" charset="0"/>
              <a:cs typeface="Tahoma" panose="020B0604030504040204" pitchFamily="34" charset="0"/>
            </a:endParaRPr>
          </a:p>
        </p:txBody>
      </p:sp>
      <p:sp>
        <p:nvSpPr>
          <p:cNvPr id="8" name="Title 1"/>
          <p:cNvSpPr>
            <a:spLocks noGrp="1"/>
          </p:cNvSpPr>
          <p:nvPr>
            <p:ph type="title" idx="4294967295"/>
          </p:nvPr>
        </p:nvSpPr>
        <p:spPr>
          <a:xfrm>
            <a:off x="250825" y="12700"/>
            <a:ext cx="8228013" cy="1108075"/>
          </a:xfrm>
        </p:spPr>
        <p:txBody>
          <a:bodyPr/>
          <a:lstStyle/>
          <a:p>
            <a:pPr eaLnBrk="1" hangingPunct="1">
              <a:defRPr/>
            </a:pPr>
            <a:r>
              <a:rPr lang="en-GB" altLang="en-US" sz="3600" b="1" dirty="0">
                <a:latin typeface="+mn-lt"/>
              </a:rPr>
              <a:t>Checklist </a:t>
            </a:r>
          </a:p>
        </p:txBody>
      </p:sp>
    </p:spTree>
    <p:extLst>
      <p:ext uri="{BB962C8B-B14F-4D97-AF65-F5344CB8AC3E}">
        <p14:creationId xmlns:p14="http://schemas.microsoft.com/office/powerpoint/2010/main" val="4100156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p:nvPr>
        </p:nvSpPr>
        <p:spPr>
          <a:xfrm>
            <a:off x="457200" y="274638"/>
            <a:ext cx="8229600" cy="562074"/>
          </a:xfrm>
        </p:spPr>
        <p:txBody>
          <a:bodyPr>
            <a:normAutofit fontScale="90000"/>
          </a:bodyPr>
          <a:lstStyle/>
          <a:p>
            <a:r>
              <a:rPr lang="en-GB" altLang="en-US" sz="4400" dirty="0">
                <a:latin typeface="HelveticaNeueLT Std" panose="020B0604020202020204"/>
              </a:rPr>
              <a:t>Next Steps</a:t>
            </a:r>
            <a:endParaRPr lang="en-GB" sz="4400" dirty="0">
              <a:latin typeface="HelveticaNeueLT Std" panose="020B0604020202020204"/>
            </a:endParaRPr>
          </a:p>
        </p:txBody>
      </p:sp>
      <p:sp>
        <p:nvSpPr>
          <p:cNvPr id="14" name="Content Placeholder 2"/>
          <p:cNvSpPr>
            <a:spLocks noGrp="1"/>
          </p:cNvSpPr>
          <p:nvPr>
            <p:ph idx="1"/>
          </p:nvPr>
        </p:nvSpPr>
        <p:spPr>
          <a:xfrm>
            <a:off x="1980962" y="1052735"/>
            <a:ext cx="6993055" cy="5184576"/>
          </a:xfrm>
        </p:spPr>
        <p:txBody>
          <a:bodyPr>
            <a:noAutofit/>
          </a:bodyPr>
          <a:lstStyle/>
          <a:p>
            <a:pPr marL="0" lvl="2" indent="0">
              <a:buNone/>
            </a:pPr>
            <a:r>
              <a:rPr lang="en-GB" dirty="0">
                <a:solidFill>
                  <a:srgbClr val="C00000"/>
                </a:solidFill>
                <a:latin typeface="Tahoma" panose="020B0604030504040204" pitchFamily="34" charset="0"/>
                <a:ea typeface="Tahoma" panose="020B0604030504040204" pitchFamily="34" charset="0"/>
                <a:cs typeface="Tahoma" panose="020B0604030504040204" pitchFamily="34" charset="0"/>
              </a:rPr>
              <a:t>PQQ Timetable :</a:t>
            </a:r>
          </a:p>
          <a:p>
            <a:pPr marL="457200" lvl="2" indent="-457200"/>
            <a:r>
              <a:rPr lang="en-GB" sz="1800" dirty="0">
                <a:latin typeface="Tahoma" panose="020B0604030504040204" pitchFamily="34" charset="0"/>
                <a:ea typeface="Tahoma" panose="020B0604030504040204" pitchFamily="34" charset="0"/>
                <a:cs typeface="Tahoma" panose="020B0604030504040204" pitchFamily="34" charset="0"/>
              </a:rPr>
              <a:t>Next Application Deadline 31 January 2019</a:t>
            </a:r>
          </a:p>
          <a:p>
            <a:pPr marL="457200" lvl="2" indent="-457200"/>
            <a:r>
              <a:rPr lang="en-GB" sz="1800" dirty="0">
                <a:latin typeface="Tahoma" panose="020B0604030504040204" pitchFamily="34" charset="0"/>
                <a:ea typeface="Tahoma" panose="020B0604030504040204" pitchFamily="34" charset="0"/>
                <a:cs typeface="Tahoma" panose="020B0604030504040204" pitchFamily="34" charset="0"/>
              </a:rPr>
              <a:t>Feedback to applicants circa 29 April 2019</a:t>
            </a:r>
            <a:br>
              <a:rPr lang="en-GB" sz="1800" dirty="0">
                <a:latin typeface="Tahoma" panose="020B0604030504040204" pitchFamily="34" charset="0"/>
                <a:ea typeface="Tahoma" panose="020B0604030504040204" pitchFamily="34" charset="0"/>
                <a:cs typeface="Tahoma" panose="020B0604030504040204" pitchFamily="34" charset="0"/>
              </a:rPr>
            </a:br>
            <a:endParaRPr lang="en-GB" sz="1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2400" dirty="0">
                <a:solidFill>
                  <a:srgbClr val="C00000"/>
                </a:solidFill>
                <a:latin typeface="Tahoma" panose="020B0604030504040204" pitchFamily="34" charset="0"/>
                <a:ea typeface="Tahoma" panose="020B0604030504040204" pitchFamily="34" charset="0"/>
                <a:cs typeface="Tahoma" panose="020B0604030504040204" pitchFamily="34" charset="0"/>
              </a:rPr>
              <a:t>Raise application questions via the BRAVO portal :</a:t>
            </a:r>
          </a:p>
          <a:p>
            <a:r>
              <a:rPr lang="en-GB" sz="1800" dirty="0">
                <a:latin typeface="Tahoma" panose="020B0604030504040204" pitchFamily="34" charset="0"/>
                <a:ea typeface="Tahoma" panose="020B0604030504040204" pitchFamily="34" charset="0"/>
                <a:cs typeface="Tahoma" panose="020B0604030504040204" pitchFamily="34" charset="0"/>
              </a:rPr>
              <a:t>If this fails RoATP.mailbox@education.gov.uk</a:t>
            </a:r>
          </a:p>
          <a:p>
            <a:r>
              <a:rPr lang="en-GB" sz="1800" dirty="0">
                <a:latin typeface="Tahoma" panose="020B0604030504040204" pitchFamily="34" charset="0"/>
                <a:ea typeface="Tahoma" panose="020B0604030504040204" pitchFamily="34" charset="0"/>
                <a:cs typeface="Tahoma" panose="020B0604030504040204" pitchFamily="34" charset="0"/>
              </a:rPr>
              <a:t>All query responses are shared–keep checking </a:t>
            </a:r>
          </a:p>
          <a:p>
            <a:r>
              <a:rPr lang="en-GB" sz="1800" dirty="0">
                <a:latin typeface="Tahoma" panose="020B0604030504040204" pitchFamily="34" charset="0"/>
                <a:ea typeface="Tahoma" panose="020B0604030504040204" pitchFamily="34" charset="0"/>
                <a:cs typeface="Tahoma" panose="020B0604030504040204" pitchFamily="34" charset="0"/>
              </a:rPr>
              <a:t>Raise other queries through the UVAC query line </a:t>
            </a:r>
            <a:r>
              <a:rPr lang="en-GB" sz="1800" dirty="0">
                <a:solidFill>
                  <a:srgbClr val="C00000"/>
                </a:solidFill>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uvac@bolton.ac.uk</a:t>
            </a:r>
            <a:endParaRPr lang="en-GB" sz="18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1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2400" dirty="0">
                <a:solidFill>
                  <a:srgbClr val="C00000"/>
                </a:solidFill>
                <a:latin typeface="Tahoma" panose="020B0604030504040204" pitchFamily="34" charset="0"/>
                <a:ea typeface="Tahoma" panose="020B0604030504040204" pitchFamily="34" charset="0"/>
                <a:cs typeface="Tahoma" panose="020B0604030504040204" pitchFamily="34" charset="0"/>
              </a:rPr>
              <a:t>Resources :</a:t>
            </a:r>
          </a:p>
          <a:p>
            <a:r>
              <a:rPr lang="en-GB" sz="1800" dirty="0">
                <a:latin typeface="Tahoma" panose="020B0604030504040204" pitchFamily="34" charset="0"/>
                <a:ea typeface="Tahoma" panose="020B0604030504040204" pitchFamily="34" charset="0"/>
                <a:cs typeface="Tahoma" panose="020B0604030504040204" pitchFamily="34" charset="0"/>
              </a:rPr>
              <a:t>Webinar slides, </a:t>
            </a:r>
            <a:r>
              <a:rPr lang="en-GB" sz="1800" dirty="0">
                <a:solidFill>
                  <a:schemeClr val="accent2"/>
                </a:solidFill>
                <a:latin typeface="Tahoma" panose="020B0604030504040204" pitchFamily="34" charset="0"/>
                <a:ea typeface="Tahoma" panose="020B0604030504040204" pitchFamily="34" charset="0"/>
                <a:cs typeface="Tahoma" panose="020B0604030504040204" pitchFamily="34" charset="0"/>
                <a:hlinkClick r:id="rId4">
                  <a:extLst>
                    <a:ext uri="{A12FA001-AC4F-418D-AE19-62706E023703}">
                      <ahyp:hlinkClr xmlns:ahyp="http://schemas.microsoft.com/office/drawing/2018/hyperlinkcolor" val="tx"/>
                    </a:ext>
                  </a:extLst>
                </a:hlinkClick>
              </a:rPr>
              <a:t>policy checklist </a:t>
            </a:r>
            <a:r>
              <a:rPr lang="en-GB" sz="1800" dirty="0">
                <a:latin typeface="Tahoma" panose="020B0604030504040204" pitchFamily="34" charset="0"/>
                <a:ea typeface="Tahoma" panose="020B0604030504040204" pitchFamily="34" charset="0"/>
                <a:cs typeface="Tahoma" panose="020B0604030504040204" pitchFamily="34" charset="0"/>
              </a:rPr>
              <a:t>and narrative section </a:t>
            </a:r>
            <a:r>
              <a:rPr lang="en-GB" sz="1800" dirty="0">
                <a:solidFill>
                  <a:schemeClr val="accent2"/>
                </a:solidFill>
                <a:latin typeface="Tahoma" panose="020B0604030504040204" pitchFamily="34" charset="0"/>
                <a:ea typeface="Tahoma" panose="020B0604030504040204" pitchFamily="34" charset="0"/>
                <a:cs typeface="Tahoma" panose="020B0604030504040204" pitchFamily="34" charset="0"/>
                <a:hlinkClick r:id="rId5">
                  <a:extLst>
                    <a:ext uri="{A12FA001-AC4F-418D-AE19-62706E023703}">
                      <ahyp:hlinkClr xmlns:ahyp="http://schemas.microsoft.com/office/drawing/2018/hyperlinkcolor" val="tx"/>
                    </a:ext>
                  </a:extLst>
                </a:hlinkClick>
              </a:rPr>
              <a:t>narrative sections proforma </a:t>
            </a:r>
            <a:r>
              <a:rPr lang="en-GB" sz="1800" dirty="0">
                <a:latin typeface="Tahoma" panose="020B0604030504040204" pitchFamily="34" charset="0"/>
                <a:ea typeface="Tahoma" panose="020B0604030504040204" pitchFamily="34" charset="0"/>
                <a:cs typeface="Tahoma" panose="020B0604030504040204" pitchFamily="34" charset="0"/>
              </a:rPr>
              <a:t>are accessible from the website</a:t>
            </a:r>
            <a:endParaRPr lang="en-GB" sz="18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r>
              <a:rPr lang="en-GB" sz="1800" dirty="0">
                <a:latin typeface="Tahoma" panose="020B0604030504040204" pitchFamily="34" charset="0"/>
                <a:ea typeface="Tahoma" panose="020B0604030504040204" pitchFamily="34" charset="0"/>
                <a:cs typeface="Tahoma" panose="020B0604030504040204" pitchFamily="34" charset="0"/>
              </a:rPr>
              <a:t>Webcast: </a:t>
            </a:r>
            <a:r>
              <a:rPr lang="en-GB" sz="1800" dirty="0">
                <a:solidFill>
                  <a:srgbClr val="C00000"/>
                </a:solidFill>
                <a:latin typeface="Tahoma" panose="020B0604030504040204" pitchFamily="34" charset="0"/>
                <a:ea typeface="Tahoma" panose="020B0604030504040204" pitchFamily="34" charset="0"/>
                <a:cs typeface="Tahoma" panose="020B0604030504040204" pitchFamily="34" charset="0"/>
                <a:hlinkClick r:id="rId6">
                  <a:extLst>
                    <a:ext uri="{A12FA001-AC4F-418D-AE19-62706E023703}">
                      <ahyp:hlinkClr xmlns:ahyp="http://schemas.microsoft.com/office/drawing/2018/hyperlinkcolor" val="tx"/>
                    </a:ext>
                  </a:extLst>
                </a:hlinkClick>
              </a:rPr>
              <a:t>Click HERE </a:t>
            </a:r>
            <a:endParaRPr lang="en-GB" sz="18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r>
              <a:rPr lang="en-GB" sz="1800" dirty="0">
                <a:latin typeface="Tahoma" panose="020B0604030504040204" pitchFamily="34" charset="0"/>
                <a:ea typeface="Tahoma" panose="020B0604030504040204" pitchFamily="34" charset="0"/>
                <a:cs typeface="Tahoma" panose="020B0604030504040204" pitchFamily="34" charset="0"/>
              </a:rPr>
              <a:t>Webcast on Apprenticeships and University Regulations:</a:t>
            </a:r>
            <a:br>
              <a:rPr lang="en-GB" sz="1800" dirty="0">
                <a:latin typeface="Tahoma" panose="020B0604030504040204" pitchFamily="34" charset="0"/>
                <a:ea typeface="Tahoma" panose="020B0604030504040204" pitchFamily="34" charset="0"/>
                <a:cs typeface="Tahoma" panose="020B0604030504040204" pitchFamily="34" charset="0"/>
              </a:rPr>
            </a:br>
            <a:r>
              <a:rPr lang="en-GB" sz="1800" dirty="0">
                <a:solidFill>
                  <a:schemeClr val="accent2"/>
                </a:solidFill>
                <a:latin typeface="Tahoma" panose="020B0604030504040204" pitchFamily="34" charset="0"/>
                <a:ea typeface="Tahoma" panose="020B0604030504040204" pitchFamily="34" charset="0"/>
                <a:cs typeface="Tahoma" panose="020B0604030504040204" pitchFamily="34" charset="0"/>
                <a:hlinkClick r:id="rId7">
                  <a:extLst>
                    <a:ext uri="{A12FA001-AC4F-418D-AE19-62706E023703}">
                      <ahyp:hlinkClr xmlns:ahyp="http://schemas.microsoft.com/office/drawing/2018/hyperlinkcolor" val="tx"/>
                    </a:ext>
                  </a:extLst>
                </a:hlinkClick>
              </a:rPr>
              <a:t>Click HERE</a:t>
            </a:r>
            <a:endParaRPr lang="en-GB" sz="1800" dirty="0">
              <a:solidFill>
                <a:schemeClr val="accent2"/>
              </a:solidFill>
              <a:latin typeface="Tahoma" panose="020B0604030504040204" pitchFamily="34" charset="0"/>
              <a:ea typeface="Tahoma" panose="020B0604030504040204" pitchFamily="34" charset="0"/>
              <a:cs typeface="Tahoma" panose="020B0604030504040204" pitchFamily="34" charset="0"/>
            </a:endParaRPr>
          </a:p>
        </p:txBody>
      </p:sp>
      <p:pic>
        <p:nvPicPr>
          <p:cNvPr id="4" name="Graphic 29" descr="Warning">
            <a:extLst>
              <a:ext uri="{FF2B5EF4-FFF2-40B4-BE49-F238E27FC236}">
                <a16:creationId xmlns:a16="http://schemas.microsoft.com/office/drawing/2014/main" id="{C8D03327-0405-40D9-BE43-785CC19475DF}"/>
              </a:ext>
            </a:extLst>
          </p:cNvPr>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6628" y="1052735"/>
            <a:ext cx="1134213" cy="1125222"/>
          </a:xfrm>
          <a:prstGeom prst="rect">
            <a:avLst/>
          </a:prstGeom>
        </p:spPr>
      </p:pic>
      <p:grpSp>
        <p:nvGrpSpPr>
          <p:cNvPr id="3" name="Group 2">
            <a:extLst>
              <a:ext uri="{FF2B5EF4-FFF2-40B4-BE49-F238E27FC236}">
                <a16:creationId xmlns:a16="http://schemas.microsoft.com/office/drawing/2014/main" id="{D04F77CC-889C-45E8-B826-1B161E791392}"/>
              </a:ext>
            </a:extLst>
          </p:cNvPr>
          <p:cNvGrpSpPr/>
          <p:nvPr/>
        </p:nvGrpSpPr>
        <p:grpSpPr>
          <a:xfrm>
            <a:off x="333056" y="2492896"/>
            <a:ext cx="1647906" cy="1872208"/>
            <a:chOff x="475822" y="2708920"/>
            <a:chExt cx="1647906" cy="1872208"/>
          </a:xfrm>
          <a:solidFill>
            <a:schemeClr val="accent2"/>
          </a:solidFill>
        </p:grpSpPr>
        <p:pic>
          <p:nvPicPr>
            <p:cNvPr id="6" name="Graphic 3" descr="Chat">
              <a:extLst>
                <a:ext uri="{FF2B5EF4-FFF2-40B4-BE49-F238E27FC236}">
                  <a16:creationId xmlns:a16="http://schemas.microsoft.com/office/drawing/2014/main" id="{086C7538-F27F-472F-8ADF-C64E204200DC}"/>
                </a:ext>
              </a:extLst>
            </p:cNvPr>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5822" y="2708920"/>
              <a:ext cx="1647906" cy="1872208"/>
            </a:xfrm>
            <a:prstGeom prst="rect">
              <a:avLst/>
            </a:prstGeom>
          </p:spPr>
        </p:pic>
        <p:sp>
          <p:nvSpPr>
            <p:cNvPr id="2" name="TextBox 1">
              <a:extLst>
                <a:ext uri="{FF2B5EF4-FFF2-40B4-BE49-F238E27FC236}">
                  <a16:creationId xmlns:a16="http://schemas.microsoft.com/office/drawing/2014/main" id="{5314E7AF-9D73-42A3-B8C7-8B2CC59609EB}"/>
                </a:ext>
              </a:extLst>
            </p:cNvPr>
            <p:cNvSpPr txBox="1"/>
            <p:nvPr/>
          </p:nvSpPr>
          <p:spPr>
            <a:xfrm>
              <a:off x="1331823" y="3321858"/>
              <a:ext cx="430615" cy="646331"/>
            </a:xfrm>
            <a:prstGeom prst="rect">
              <a:avLst/>
            </a:prstGeom>
            <a:grpFill/>
          </p:spPr>
          <p:txBody>
            <a:bodyPr wrap="square" rtlCol="0">
              <a:spAutoFit/>
            </a:bodyPr>
            <a:lstStyle/>
            <a:p>
              <a:r>
                <a:rPr lang="en-GB" sz="3600" dirty="0">
                  <a:solidFill>
                    <a:schemeClr val="bg1"/>
                  </a:solidFill>
                  <a:latin typeface="Arial Rounded MT Bold" panose="020F0704030504030204" pitchFamily="34" charset="0"/>
                </a:rPr>
                <a:t>?</a:t>
              </a:r>
            </a:p>
          </p:txBody>
        </p:sp>
      </p:grpSp>
      <p:pic>
        <p:nvPicPr>
          <p:cNvPr id="8" name="Graphic 10" descr="List">
            <a:extLst>
              <a:ext uri="{FF2B5EF4-FFF2-40B4-BE49-F238E27FC236}">
                <a16:creationId xmlns:a16="http://schemas.microsoft.com/office/drawing/2014/main" id="{1F75BB96-5616-4AA3-86DF-938DE2A2C6F6}"/>
              </a:ext>
            </a:extLst>
          </p:cNvPr>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40693" y="4680043"/>
            <a:ext cx="1232632" cy="1301189"/>
          </a:xfrm>
          <a:prstGeom prst="rect">
            <a:avLst/>
          </a:prstGeom>
        </p:spPr>
      </p:pic>
    </p:spTree>
    <p:extLst>
      <p:ext uri="{BB962C8B-B14F-4D97-AF65-F5344CB8AC3E}">
        <p14:creationId xmlns:p14="http://schemas.microsoft.com/office/powerpoint/2010/main" val="305348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FEEB0-0F07-4CD8-BA66-DC68915821AB}"/>
              </a:ext>
            </a:extLst>
          </p:cNvPr>
          <p:cNvSpPr>
            <a:spLocks noGrp="1"/>
          </p:cNvSpPr>
          <p:nvPr>
            <p:ph type="title"/>
          </p:nvPr>
        </p:nvSpPr>
        <p:spPr/>
        <p:txBody>
          <a:bodyPr/>
          <a:lstStyle/>
          <a:p>
            <a:r>
              <a:rPr lang="en-GB" dirty="0"/>
              <a:t>PQQ 29012</a:t>
            </a:r>
          </a:p>
        </p:txBody>
      </p:sp>
      <p:pic>
        <p:nvPicPr>
          <p:cNvPr id="4" name="Picture 3">
            <a:extLst>
              <a:ext uri="{FF2B5EF4-FFF2-40B4-BE49-F238E27FC236}">
                <a16:creationId xmlns:a16="http://schemas.microsoft.com/office/drawing/2014/main" id="{87FE76FC-6ED3-4167-955C-51D543C14440}"/>
              </a:ext>
            </a:extLst>
          </p:cNvPr>
          <p:cNvPicPr>
            <a:picLocks noChangeAspect="1"/>
          </p:cNvPicPr>
          <p:nvPr/>
        </p:nvPicPr>
        <p:blipFill rotWithShape="1">
          <a:blip r:embed="rId2"/>
          <a:srcRect l="1175" t="14805" r="3538" b="5815"/>
          <a:stretch/>
        </p:blipFill>
        <p:spPr>
          <a:xfrm>
            <a:off x="215516" y="1268761"/>
            <a:ext cx="8712968" cy="45365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6671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0F175-39F1-4A26-A8E3-665F54B1DFEF}"/>
              </a:ext>
            </a:extLst>
          </p:cNvPr>
          <p:cNvSpPr>
            <a:spLocks noGrp="1"/>
          </p:cNvSpPr>
          <p:nvPr>
            <p:ph type="title"/>
          </p:nvPr>
        </p:nvSpPr>
        <p:spPr/>
        <p:txBody>
          <a:bodyPr/>
          <a:lstStyle/>
          <a:p>
            <a:r>
              <a:rPr lang="en-GB" dirty="0"/>
              <a:t>Current Issues </a:t>
            </a:r>
          </a:p>
        </p:txBody>
      </p:sp>
      <p:sp>
        <p:nvSpPr>
          <p:cNvPr id="3" name="Content Placeholder 2">
            <a:extLst>
              <a:ext uri="{FF2B5EF4-FFF2-40B4-BE49-F238E27FC236}">
                <a16:creationId xmlns:a16="http://schemas.microsoft.com/office/drawing/2014/main" id="{BF21BAB8-AA99-4ABA-9EDA-2B0D7D124297}"/>
              </a:ext>
            </a:extLst>
          </p:cNvPr>
          <p:cNvSpPr>
            <a:spLocks noGrp="1"/>
          </p:cNvSpPr>
          <p:nvPr>
            <p:ph idx="1"/>
          </p:nvPr>
        </p:nvSpPr>
        <p:spPr/>
        <p:txBody>
          <a:bodyPr>
            <a:normAutofit fontScale="85000" lnSpcReduction="10000"/>
          </a:bodyPr>
          <a:lstStyle/>
          <a:p>
            <a:r>
              <a:rPr lang="en-GB" dirty="0"/>
              <a:t>Large and complex application </a:t>
            </a:r>
          </a:p>
          <a:p>
            <a:pPr lvl="1"/>
            <a:r>
              <a:rPr lang="en-GB" dirty="0"/>
              <a:t>Guidance and Form not always in sync</a:t>
            </a:r>
          </a:p>
          <a:p>
            <a:r>
              <a:rPr lang="en-GB" dirty="0"/>
              <a:t>Exemptions from ‘People’ indicated but no criteria</a:t>
            </a:r>
          </a:p>
          <a:p>
            <a:r>
              <a:rPr lang="en-GB" dirty="0"/>
              <a:t>Guidance missing from some narrative questions</a:t>
            </a:r>
          </a:p>
          <a:p>
            <a:r>
              <a:rPr lang="en-GB" dirty="0"/>
              <a:t>Work carefully through PR1-4: this should result in completing </a:t>
            </a:r>
            <a:r>
              <a:rPr lang="en-GB" b="1" dirty="0"/>
              <a:t>one</a:t>
            </a:r>
            <a:r>
              <a:rPr lang="en-GB" dirty="0"/>
              <a:t> section from 1.13, 1.14 or 1.15</a:t>
            </a:r>
          </a:p>
          <a:p>
            <a:r>
              <a:rPr lang="en-GB" dirty="0"/>
              <a:t>10 text / narrative sections </a:t>
            </a:r>
          </a:p>
          <a:p>
            <a:pPr marL="0" indent="0">
              <a:buNone/>
            </a:pPr>
            <a:endParaRPr lang="en-GB" dirty="0"/>
          </a:p>
          <a:p>
            <a:pPr marL="0" indent="0">
              <a:buNone/>
            </a:pPr>
            <a:r>
              <a:rPr lang="en-GB" b="1" dirty="0">
                <a:solidFill>
                  <a:srgbClr val="C00000"/>
                </a:solidFill>
              </a:rPr>
              <a:t>READ </a:t>
            </a:r>
            <a:r>
              <a:rPr lang="en-GB" dirty="0"/>
              <a:t>the guidance as you complete each question and point </a:t>
            </a:r>
          </a:p>
          <a:p>
            <a:endParaRPr lang="en-GB" dirty="0"/>
          </a:p>
        </p:txBody>
      </p:sp>
    </p:spTree>
    <p:extLst>
      <p:ext uri="{BB962C8B-B14F-4D97-AF65-F5344CB8AC3E}">
        <p14:creationId xmlns:p14="http://schemas.microsoft.com/office/powerpoint/2010/main" val="1442258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D418B-8495-443E-863B-B11FCCB16DB3}"/>
              </a:ext>
            </a:extLst>
          </p:cNvPr>
          <p:cNvSpPr>
            <a:spLocks noGrp="1"/>
          </p:cNvSpPr>
          <p:nvPr>
            <p:ph type="title"/>
          </p:nvPr>
        </p:nvSpPr>
        <p:spPr/>
        <p:txBody>
          <a:bodyPr/>
          <a:lstStyle/>
          <a:p>
            <a:r>
              <a:rPr lang="en-GB" dirty="0"/>
              <a:t>Timetable </a:t>
            </a:r>
          </a:p>
        </p:txBody>
      </p:sp>
      <p:graphicFrame>
        <p:nvGraphicFramePr>
          <p:cNvPr id="3" name="Diagram 2">
            <a:extLst>
              <a:ext uri="{FF2B5EF4-FFF2-40B4-BE49-F238E27FC236}">
                <a16:creationId xmlns:a16="http://schemas.microsoft.com/office/drawing/2014/main" id="{D592E06B-DE43-4506-8C77-948105AAF1FC}"/>
              </a:ext>
            </a:extLst>
          </p:cNvPr>
          <p:cNvGraphicFramePr/>
          <p:nvPr>
            <p:extLst>
              <p:ext uri="{D42A27DB-BD31-4B8C-83A1-F6EECF244321}">
                <p14:modId xmlns:p14="http://schemas.microsoft.com/office/powerpoint/2010/main" val="2903251967"/>
              </p:ext>
            </p:extLst>
          </p:nvPr>
        </p:nvGraphicFramePr>
        <p:xfrm>
          <a:off x="323528" y="1417638"/>
          <a:ext cx="8424936" cy="4963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9469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3D0A0-54E2-471D-A59C-35E463000E41}"/>
              </a:ext>
            </a:extLst>
          </p:cNvPr>
          <p:cNvSpPr>
            <a:spLocks noGrp="1"/>
          </p:cNvSpPr>
          <p:nvPr>
            <p:ph type="title"/>
          </p:nvPr>
        </p:nvSpPr>
        <p:spPr/>
        <p:txBody>
          <a:bodyPr/>
          <a:lstStyle/>
          <a:p>
            <a:r>
              <a:rPr lang="en-GB" dirty="0"/>
              <a:t>The Difference in Summary </a:t>
            </a:r>
          </a:p>
        </p:txBody>
      </p:sp>
      <p:sp>
        <p:nvSpPr>
          <p:cNvPr id="3" name="Content Placeholder 2">
            <a:extLst>
              <a:ext uri="{FF2B5EF4-FFF2-40B4-BE49-F238E27FC236}">
                <a16:creationId xmlns:a16="http://schemas.microsoft.com/office/drawing/2014/main" id="{32EE659E-EE21-4E4C-9A26-F578331B3113}"/>
              </a:ext>
            </a:extLst>
          </p:cNvPr>
          <p:cNvSpPr>
            <a:spLocks noGrp="1"/>
          </p:cNvSpPr>
          <p:nvPr>
            <p:ph idx="1"/>
          </p:nvPr>
        </p:nvSpPr>
        <p:spPr>
          <a:xfrm>
            <a:off x="457200" y="1354162"/>
            <a:ext cx="8229600" cy="5229200"/>
          </a:xfrm>
        </p:spPr>
        <p:txBody>
          <a:bodyPr>
            <a:normAutofit/>
          </a:bodyPr>
          <a:lstStyle/>
          <a:p>
            <a:r>
              <a:rPr lang="en-GB" sz="2000" dirty="0"/>
              <a:t>Proof of trading for 12 months </a:t>
            </a:r>
          </a:p>
          <a:p>
            <a:r>
              <a:rPr lang="en-GB" sz="2000" dirty="0"/>
              <a:t>Financially stable (evidenced by financial information),</a:t>
            </a:r>
          </a:p>
          <a:p>
            <a:r>
              <a:rPr lang="en-GB" sz="2000" dirty="0"/>
              <a:t>Funded by OfS means exempt from Financial Health </a:t>
            </a:r>
          </a:p>
          <a:p>
            <a:r>
              <a:rPr lang="en-GB" sz="2000" dirty="0"/>
              <a:t>Skilled and are able to deliver quality apprenticeship training in the chosen  sector /apprenticeship , before you apply </a:t>
            </a:r>
          </a:p>
          <a:p>
            <a:r>
              <a:rPr lang="en-GB" sz="2000" dirty="0"/>
              <a:t>Outstanding or good grade from Ofsted less than years ago or funded by OfS are exempt from certain questions on the leadership and management sections </a:t>
            </a:r>
          </a:p>
          <a:p>
            <a:r>
              <a:rPr lang="en-GB" sz="2000" dirty="0"/>
              <a:t>All providers must be listed on the RoATP - £100k threshold for subcontractors (including employers) removed </a:t>
            </a:r>
          </a:p>
          <a:p>
            <a:r>
              <a:rPr lang="en-GB" sz="2000" dirty="0"/>
              <a:t>Supporting providers limited to £100k in year 1, before rising to £500k per year</a:t>
            </a:r>
          </a:p>
          <a:p>
            <a:r>
              <a:rPr lang="en-GB" sz="2000" dirty="0"/>
              <a:t>Main and employer providers cannot act only as subcontractors</a:t>
            </a:r>
          </a:p>
        </p:txBody>
      </p:sp>
    </p:spTree>
    <p:extLst>
      <p:ext uri="{BB962C8B-B14F-4D97-AF65-F5344CB8AC3E}">
        <p14:creationId xmlns:p14="http://schemas.microsoft.com/office/powerpoint/2010/main" val="1635929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4AF4D-4C54-495B-B44E-FF47724CE136}"/>
              </a:ext>
            </a:extLst>
          </p:cNvPr>
          <p:cNvSpPr>
            <a:spLocks noGrp="1"/>
          </p:cNvSpPr>
          <p:nvPr>
            <p:ph type="title"/>
          </p:nvPr>
        </p:nvSpPr>
        <p:spPr/>
        <p:txBody>
          <a:bodyPr/>
          <a:lstStyle/>
          <a:p>
            <a:r>
              <a:rPr lang="en-GB" dirty="0"/>
              <a:t>The Difference in Practice </a:t>
            </a:r>
          </a:p>
        </p:txBody>
      </p:sp>
      <p:sp>
        <p:nvSpPr>
          <p:cNvPr id="3" name="Content Placeholder 2">
            <a:extLst>
              <a:ext uri="{FF2B5EF4-FFF2-40B4-BE49-F238E27FC236}">
                <a16:creationId xmlns:a16="http://schemas.microsoft.com/office/drawing/2014/main" id="{CAC4A1C6-2186-45F8-B842-B050003AD708}"/>
              </a:ext>
            </a:extLst>
          </p:cNvPr>
          <p:cNvSpPr>
            <a:spLocks noGrp="1"/>
          </p:cNvSpPr>
          <p:nvPr>
            <p:ph idx="1"/>
          </p:nvPr>
        </p:nvSpPr>
        <p:spPr>
          <a:xfrm>
            <a:off x="467544" y="1417638"/>
            <a:ext cx="8229600" cy="4819674"/>
          </a:xfrm>
        </p:spPr>
        <p:txBody>
          <a:bodyPr>
            <a:normAutofit fontScale="77500" lnSpcReduction="20000"/>
          </a:bodyPr>
          <a:lstStyle/>
          <a:p>
            <a:r>
              <a:rPr lang="en-GB" dirty="0"/>
              <a:t>Size and Scope </a:t>
            </a:r>
          </a:p>
          <a:p>
            <a:pPr lvl="1"/>
            <a:r>
              <a:rPr lang="en-GB" dirty="0"/>
              <a:t>At least 10 narrative questions ….. I think.</a:t>
            </a:r>
          </a:p>
          <a:p>
            <a:r>
              <a:rPr lang="en-GB" dirty="0"/>
              <a:t>Readiness</a:t>
            </a:r>
          </a:p>
          <a:p>
            <a:pPr lvl="1"/>
            <a:r>
              <a:rPr lang="en-GB" dirty="0"/>
              <a:t>Evidence of ready to deliver </a:t>
            </a:r>
          </a:p>
          <a:p>
            <a:r>
              <a:rPr lang="en-GB" dirty="0"/>
              <a:t>Individual Staff </a:t>
            </a:r>
          </a:p>
          <a:p>
            <a:pPr lvl="1"/>
            <a:r>
              <a:rPr lang="en-GB" dirty="0"/>
              <a:t>Management </a:t>
            </a:r>
          </a:p>
          <a:p>
            <a:pPr lvl="1"/>
            <a:r>
              <a:rPr lang="en-GB" dirty="0"/>
              <a:t>Delivery</a:t>
            </a:r>
          </a:p>
          <a:p>
            <a:r>
              <a:rPr lang="en-GB" dirty="0"/>
              <a:t>Proof </a:t>
            </a:r>
          </a:p>
          <a:p>
            <a:pPr lvl="1"/>
            <a:r>
              <a:rPr lang="en-GB" dirty="0"/>
              <a:t>Policy Documents READ THE GUIDANCE ON EACH </a:t>
            </a:r>
          </a:p>
          <a:p>
            <a:pPr lvl="1"/>
            <a:r>
              <a:rPr lang="en-GB" dirty="0"/>
              <a:t>Templates  </a:t>
            </a:r>
          </a:p>
          <a:p>
            <a:pPr lvl="2"/>
            <a:r>
              <a:rPr lang="en-GB" dirty="0"/>
              <a:t>Employee Experience </a:t>
            </a:r>
          </a:p>
          <a:p>
            <a:pPr lvl="2"/>
            <a:r>
              <a:rPr lang="en-GB" dirty="0"/>
              <a:t>Management Hierarchy </a:t>
            </a:r>
          </a:p>
          <a:p>
            <a:r>
              <a:rPr lang="en-GB" dirty="0"/>
              <a:t>Appeals Process </a:t>
            </a:r>
          </a:p>
          <a:p>
            <a:pPr marL="0" indent="0">
              <a:buNone/>
            </a:pPr>
            <a:endParaRPr lang="en-GB" dirty="0"/>
          </a:p>
          <a:p>
            <a:endParaRPr lang="en-GB" dirty="0"/>
          </a:p>
        </p:txBody>
      </p:sp>
    </p:spTree>
    <p:extLst>
      <p:ext uri="{BB962C8B-B14F-4D97-AF65-F5344CB8AC3E}">
        <p14:creationId xmlns:p14="http://schemas.microsoft.com/office/powerpoint/2010/main" val="139869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62B79-667E-48B7-A131-F9AC2ABA4613}"/>
              </a:ext>
            </a:extLst>
          </p:cNvPr>
          <p:cNvSpPr>
            <a:spLocks noGrp="1"/>
          </p:cNvSpPr>
          <p:nvPr>
            <p:ph type="title"/>
          </p:nvPr>
        </p:nvSpPr>
        <p:spPr>
          <a:xfrm>
            <a:off x="457200" y="274638"/>
            <a:ext cx="8229600" cy="610161"/>
          </a:xfrm>
        </p:spPr>
        <p:txBody>
          <a:bodyPr>
            <a:normAutofit fontScale="90000"/>
          </a:bodyPr>
          <a:lstStyle/>
          <a:p>
            <a:r>
              <a:rPr lang="en-GB" dirty="0"/>
              <a:t>Evaluation </a:t>
            </a:r>
          </a:p>
        </p:txBody>
      </p:sp>
      <p:sp>
        <p:nvSpPr>
          <p:cNvPr id="3" name="Content Placeholder 2">
            <a:extLst>
              <a:ext uri="{FF2B5EF4-FFF2-40B4-BE49-F238E27FC236}">
                <a16:creationId xmlns:a16="http://schemas.microsoft.com/office/drawing/2014/main" id="{50684E50-FB7C-4902-85F6-DE042EADAD52}"/>
              </a:ext>
            </a:extLst>
          </p:cNvPr>
          <p:cNvSpPr>
            <a:spLocks noGrp="1"/>
          </p:cNvSpPr>
          <p:nvPr>
            <p:ph idx="1"/>
          </p:nvPr>
        </p:nvSpPr>
        <p:spPr>
          <a:xfrm>
            <a:off x="323528" y="764704"/>
            <a:ext cx="8229600" cy="6093296"/>
          </a:xfrm>
        </p:spPr>
        <p:txBody>
          <a:bodyPr>
            <a:noAutofit/>
          </a:bodyPr>
          <a:lstStyle/>
          <a:p>
            <a:r>
              <a:rPr lang="en-GB" sz="1600" dirty="0"/>
              <a:t>Three criteria </a:t>
            </a:r>
          </a:p>
          <a:p>
            <a:pPr lvl="1"/>
            <a:r>
              <a:rPr lang="en-GB" sz="1600" dirty="0"/>
              <a:t>Financial health - Due diligence  - Readiness and quality </a:t>
            </a:r>
          </a:p>
          <a:p>
            <a:pPr marL="0" indent="0">
              <a:buNone/>
            </a:pPr>
            <a:r>
              <a:rPr lang="en-GB" sz="1600" b="1" dirty="0"/>
              <a:t>Readiness and quality outcome </a:t>
            </a:r>
            <a:endParaRPr lang="en-GB" sz="1600" dirty="0"/>
          </a:p>
          <a:p>
            <a:r>
              <a:rPr lang="en-GB" sz="1600" dirty="0"/>
              <a:t>We will assess your readiness and suitability to train apprentices using information provided in your application for capacity, capability, apprentice welfare and engagement. We need to be satisfied that you do not pose a risk to apprentices through poor quality provision and welfare. </a:t>
            </a:r>
          </a:p>
          <a:p>
            <a:r>
              <a:rPr lang="en-GB" sz="1400" dirty="0"/>
              <a:t>To do this we will confirm: </a:t>
            </a:r>
          </a:p>
          <a:p>
            <a:r>
              <a:rPr lang="en-GB" sz="1400" dirty="0"/>
              <a:t>your management and training staff have </a:t>
            </a:r>
            <a:r>
              <a:rPr lang="en-GB" sz="1400" b="1" dirty="0">
                <a:solidFill>
                  <a:srgbClr val="C00000"/>
                </a:solidFill>
              </a:rPr>
              <a:t>experience of training learners and are established within the sectors you deliver.</a:t>
            </a:r>
            <a:r>
              <a:rPr lang="en-GB" sz="1400" dirty="0"/>
              <a:t> Only through experience can a provider understand the requirements of different employers and learners </a:t>
            </a:r>
          </a:p>
          <a:p>
            <a:r>
              <a:rPr lang="en-GB" sz="1400" dirty="0"/>
              <a:t>you have set </a:t>
            </a:r>
            <a:r>
              <a:rPr lang="en-GB" sz="1400" b="1" dirty="0">
                <a:solidFill>
                  <a:srgbClr val="C00000"/>
                </a:solidFill>
              </a:rPr>
              <a:t>high expectations of quality of training and have a process for both maintaining and improving</a:t>
            </a:r>
            <a:r>
              <a:rPr lang="en-GB" sz="1400" dirty="0"/>
              <a:t> this. </a:t>
            </a:r>
          </a:p>
          <a:p>
            <a:r>
              <a:rPr lang="en-GB" sz="1400" dirty="0"/>
              <a:t>you </a:t>
            </a:r>
            <a:r>
              <a:rPr lang="en-GB" sz="1400" b="1" dirty="0">
                <a:solidFill>
                  <a:srgbClr val="C00000"/>
                </a:solidFill>
              </a:rPr>
              <a:t>have planned for the first 12 months of being on the register taking into account the ability that currently exists </a:t>
            </a:r>
            <a:r>
              <a:rPr lang="en-GB" sz="1400" dirty="0"/>
              <a:t>in your organisation to meet this </a:t>
            </a:r>
          </a:p>
          <a:p>
            <a:r>
              <a:rPr lang="en-GB" sz="1400" b="1" dirty="0">
                <a:solidFill>
                  <a:srgbClr val="C00000"/>
                </a:solidFill>
              </a:rPr>
              <a:t>you have policies and plans in place that meet the needs of apprenticeships </a:t>
            </a:r>
            <a:r>
              <a:rPr lang="en-GB" sz="1400" dirty="0"/>
              <a:t>and the welfare of apprentices. You must provide these where requested and ensure they meet the requirements shown in section 6 </a:t>
            </a:r>
          </a:p>
          <a:p>
            <a:r>
              <a:rPr lang="en-GB" sz="1400" b="1" dirty="0">
                <a:solidFill>
                  <a:srgbClr val="C00000"/>
                </a:solidFill>
              </a:rPr>
              <a:t>you are ready to engage with employers or apprentices</a:t>
            </a:r>
            <a:r>
              <a:rPr lang="en-GB" sz="1400" dirty="0"/>
              <a:t>. You must have processes in place for the assessment of prior learning and delivery of English and maths, a clear understanding of how you will deliver the 20% OTJ training ensuring it meets requirements of the funding rules, as well as templates to contract with employers and learners. These must meet the requirements defined in section 6 </a:t>
            </a:r>
          </a:p>
          <a:p>
            <a:endParaRPr lang="en-GB" sz="1600" dirty="0"/>
          </a:p>
        </p:txBody>
      </p:sp>
    </p:spTree>
    <p:extLst>
      <p:ext uri="{BB962C8B-B14F-4D97-AF65-F5344CB8AC3E}">
        <p14:creationId xmlns:p14="http://schemas.microsoft.com/office/powerpoint/2010/main" val="194759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CDB12-00E1-4C20-81A7-D96848A4492B}"/>
              </a:ext>
            </a:extLst>
          </p:cNvPr>
          <p:cNvSpPr>
            <a:spLocks noGrp="1"/>
          </p:cNvSpPr>
          <p:nvPr>
            <p:ph type="title"/>
          </p:nvPr>
        </p:nvSpPr>
        <p:spPr/>
        <p:txBody>
          <a:bodyPr/>
          <a:lstStyle/>
          <a:p>
            <a:r>
              <a:rPr lang="en-GB" dirty="0"/>
              <a:t>Structure </a:t>
            </a:r>
          </a:p>
        </p:txBody>
      </p:sp>
      <p:sp>
        <p:nvSpPr>
          <p:cNvPr id="3" name="Text Placeholder 2">
            <a:extLst>
              <a:ext uri="{FF2B5EF4-FFF2-40B4-BE49-F238E27FC236}">
                <a16:creationId xmlns:a16="http://schemas.microsoft.com/office/drawing/2014/main" id="{DF4CA61D-431C-4C1E-91A2-F9F9B8D33B2C}"/>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477079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22289</TotalTime>
  <Words>1802</Words>
  <Application>Microsoft Office PowerPoint</Application>
  <PresentationFormat>On-screen Show (4:3)</PresentationFormat>
  <Paragraphs>284</Paragraphs>
  <Slides>27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 Rounded MT Bold</vt:lpstr>
      <vt:lpstr>Calibri</vt:lpstr>
      <vt:lpstr>HelveticaNeueLT Std</vt:lpstr>
      <vt:lpstr>Tahoma</vt:lpstr>
      <vt:lpstr>Times New Roman</vt:lpstr>
      <vt:lpstr>Wingdings</vt:lpstr>
      <vt:lpstr>Office Theme</vt:lpstr>
      <vt:lpstr>The Register of Apprenticeship Training Organisations 2018 Making an Effective Application  INTRODUCTION-updated 10 Jan 2018</vt:lpstr>
      <vt:lpstr>PowerPoint Presentation</vt:lpstr>
      <vt:lpstr>PQQ 29012</vt:lpstr>
      <vt:lpstr>Current Issues </vt:lpstr>
      <vt:lpstr>Timetable </vt:lpstr>
      <vt:lpstr>The Difference in Summary </vt:lpstr>
      <vt:lpstr>The Difference in Practice </vt:lpstr>
      <vt:lpstr>Evaluation </vt:lpstr>
      <vt:lpstr>Structure </vt:lpstr>
      <vt:lpstr> </vt:lpstr>
      <vt:lpstr>Narrative Section Guide </vt:lpstr>
      <vt:lpstr>At A Glance </vt:lpstr>
      <vt:lpstr>You will Need to Provide – CHECKLST </vt:lpstr>
      <vt:lpstr>What Each Section Requires </vt:lpstr>
      <vt:lpstr>What Each Section Requires </vt:lpstr>
      <vt:lpstr>Relevant recent experience and qualifications  -Template </vt:lpstr>
      <vt:lpstr>Management hierarchy for apprenticeships  Template </vt:lpstr>
      <vt:lpstr> </vt:lpstr>
      <vt:lpstr>PowerPoint Presentation</vt:lpstr>
      <vt:lpstr>Working with Text Questions </vt:lpstr>
      <vt:lpstr>Working with Text Questions </vt:lpstr>
      <vt:lpstr>PowerPoint Presentation</vt:lpstr>
      <vt:lpstr> Common Pitfalls – Structure </vt:lpstr>
      <vt:lpstr> Common Pitfalls – Content </vt:lpstr>
      <vt:lpstr>AND MOST OF ALL</vt:lpstr>
      <vt:lpstr>Checklist </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UVAC</dc:title>
  <dc:creator>Caroline McKevitt</dc:creator>
  <cp:lastModifiedBy>Rebecca Rhodes</cp:lastModifiedBy>
  <cp:revision>448</cp:revision>
  <cp:lastPrinted>2017-03-22T23:06:29Z</cp:lastPrinted>
  <dcterms:created xsi:type="dcterms:W3CDTF">2014-03-20T10:41:15Z</dcterms:created>
  <dcterms:modified xsi:type="dcterms:W3CDTF">2019-01-10T13:13:11Z</dcterms:modified>
</cp:coreProperties>
</file>